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3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4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5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6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7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u1f\Desktop\Sindipetro\Pesquisa%20sobre%20o%20TELETRABALHO%20tabulada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u1f\Desktop\Sindipetro\Pesquisa%20sobre%20o%20TELETRABALHO%20tabulad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u1f\Desktop\Sindipetro\Pesquisa%20sobre%20o%20TELETRABALHO%20tabulad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wu1f\Desktop\Sindipetro\Pesquisa%20sobre%20o%20TELETRABALHO%20tabulada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u1f\Desktop\Sindipetro\Pesquisa%20sobre%20o%20TELETRABALHO%20tabulad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2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Planilha1!$A$3:$A$5</c:f>
              <c:strCache>
                <c:ptCount val="3"/>
                <c:pt idx="0">
                  <c:v>Act</c:v>
                </c:pt>
                <c:pt idx="1">
                  <c:v>Acordo Individual</c:v>
                </c:pt>
                <c:pt idx="2">
                  <c:v>Ambos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1B-4904-85C4-5C131A085EC8}"/>
            </c:ext>
          </c:extLst>
        </c:ser>
        <c:ser>
          <c:idx val="3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3C1B-4904-85C4-5C131A085E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3C1B-4904-85C4-5C131A085E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3C1B-4904-85C4-5C131A085EC8}"/>
              </c:ext>
            </c:extLst>
          </c:dPt>
          <c:cat>
            <c:strRef>
              <c:f>Planilha1!$A$3:$A$5</c:f>
              <c:strCache>
                <c:ptCount val="3"/>
                <c:pt idx="0">
                  <c:v>Act</c:v>
                </c:pt>
                <c:pt idx="1">
                  <c:v>Acordo Individual</c:v>
                </c:pt>
                <c:pt idx="2">
                  <c:v>Ambos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C1B-4904-85C4-5C131A085EC8}"/>
            </c:ext>
          </c:extLst>
        </c:ser>
        <c:ser>
          <c:idx val="1"/>
          <c:order val="2"/>
          <c:cat>
            <c:strRef>
              <c:f>Planilha1!$A$3:$A$5</c:f>
              <c:strCache>
                <c:ptCount val="3"/>
                <c:pt idx="0">
                  <c:v>Act</c:v>
                </c:pt>
                <c:pt idx="1">
                  <c:v>Acordo Individual</c:v>
                </c:pt>
                <c:pt idx="2">
                  <c:v>Ambos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1B-4904-85C4-5C131A085EC8}"/>
            </c:ext>
          </c:extLst>
        </c:ser>
        <c:ser>
          <c:idx val="0"/>
          <c:order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3C1B-4904-85C4-5C131A085E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3C1B-4904-85C4-5C131A085E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3C1B-4904-85C4-5C131A085EC8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C1B-4904-85C4-5C131A085EC8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C1B-4904-85C4-5C131A085EC8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C1B-4904-85C4-5C131A085E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Planilha1!$A$3:$A$5</c:f>
              <c:strCache>
                <c:ptCount val="3"/>
                <c:pt idx="0">
                  <c:v>Act</c:v>
                </c:pt>
                <c:pt idx="1">
                  <c:v>Acordo Individual</c:v>
                </c:pt>
                <c:pt idx="2">
                  <c:v>Ambos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C1B-4904-85C4-5C131A085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Planilha1!$A$133:$A$139</c:f>
              <c:strCache>
                <c:ptCount val="7"/>
                <c:pt idx="0">
                  <c:v>Energia</c:v>
                </c:pt>
                <c:pt idx="1">
                  <c:v>Água</c:v>
                </c:pt>
                <c:pt idx="2">
                  <c:v>Internet</c:v>
                </c:pt>
                <c:pt idx="3">
                  <c:v>Telefone Móvel</c:v>
                </c:pt>
                <c:pt idx="4">
                  <c:v>Telefone Fixo</c:v>
                </c:pt>
                <c:pt idx="5">
                  <c:v>Material de Limpeza</c:v>
                </c:pt>
                <c:pt idx="6">
                  <c:v>Material de Escritório</c:v>
                </c:pt>
              </c:strCache>
            </c:strRef>
          </c:cat>
          <c:val>
            <c:numRef>
              <c:f>Planilha1!$B$133:$B$139</c:f>
              <c:numCache>
                <c:formatCode>General</c:formatCode>
                <c:ptCount val="7"/>
                <c:pt idx="0">
                  <c:v>113</c:v>
                </c:pt>
                <c:pt idx="1">
                  <c:v>19</c:v>
                </c:pt>
                <c:pt idx="2">
                  <c:v>34</c:v>
                </c:pt>
                <c:pt idx="3">
                  <c:v>22</c:v>
                </c:pt>
                <c:pt idx="4">
                  <c:v>2</c:v>
                </c:pt>
                <c:pt idx="5">
                  <c:v>18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3-4522-B517-03EF311244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074252160"/>
        <c:axId val="1074253408"/>
      </c:barChart>
      <c:catAx>
        <c:axId val="107425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4253408"/>
        <c:crosses val="autoZero"/>
        <c:auto val="1"/>
        <c:lblAlgn val="ctr"/>
        <c:lblOffset val="100"/>
        <c:noMultiLvlLbl val="0"/>
      </c:catAx>
      <c:valAx>
        <c:axId val="1074253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4252160"/>
        <c:crosses val="autoZero"/>
        <c:crossBetween val="between"/>
      </c:valAx>
      <c:spPr>
        <a:noFill/>
        <a:ln>
          <a:noFill/>
        </a:ln>
        <a:effectLst>
          <a:glow rad="25400">
            <a:schemeClr val="accent1">
              <a:alpha val="40000"/>
            </a:schemeClr>
          </a:glow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69-4A8F-A31B-58E9ADE226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69-4A8F-A31B-58E9ADE226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69-4A8F-A31B-58E9ADE226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69-4A8F-A31B-58E9ADE226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Planilha1!$A$151:$A$154</c:f>
              <c:strCache>
                <c:ptCount val="4"/>
                <c:pt idx="0">
                  <c:v>Sim</c:v>
                </c:pt>
                <c:pt idx="1">
                  <c:v>Não</c:v>
                </c:pt>
                <c:pt idx="2">
                  <c:v>Igual a antes</c:v>
                </c:pt>
                <c:pt idx="3">
                  <c:v>Não acompanho</c:v>
                </c:pt>
              </c:strCache>
            </c:strRef>
          </c:cat>
          <c:val>
            <c:numRef>
              <c:f>Planilha1!$B$151:$B$154</c:f>
              <c:numCache>
                <c:formatCode>0%</c:formatCode>
                <c:ptCount val="4"/>
                <c:pt idx="0">
                  <c:v>0.32061068702290074</c:v>
                </c:pt>
                <c:pt idx="1">
                  <c:v>0.17557251908396945</c:v>
                </c:pt>
                <c:pt idx="2">
                  <c:v>0.40458015267175573</c:v>
                </c:pt>
                <c:pt idx="3">
                  <c:v>9.9236641221374045E-2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D69-4A8F-A31B-58E9ADE22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09224582315375"/>
          <c:y val="0.18337828599666531"/>
          <c:w val="0.30151092040776029"/>
          <c:h val="0.62738859522274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1ED-4BC6-B7E9-C22A1F552E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1ED-4BC6-B7E9-C22A1F552E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Planilha1!$A$165:$A$166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Planilha1!$B$165:$B$166</c:f>
              <c:numCache>
                <c:formatCode>0%</c:formatCode>
                <c:ptCount val="2"/>
                <c:pt idx="0">
                  <c:v>0.41860465116279072</c:v>
                </c:pt>
                <c:pt idx="1">
                  <c:v>0.58139534883720934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ED-4BC6-B7E9-C22A1F552E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75844686080908"/>
          <c:y val="0.29461135038230896"/>
          <c:w val="0.19684472774236553"/>
          <c:h val="0.311252517495121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010-4D67-8730-3BEE7C859FC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010-4D67-8730-3BEE7C859FC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010-4D67-8730-3BEE7C859F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Planilha1!$A$180:$A$182</c:f>
              <c:strCache>
                <c:ptCount val="3"/>
                <c:pt idx="0">
                  <c:v>Positiva</c:v>
                </c:pt>
                <c:pt idx="1">
                  <c:v>Negativa</c:v>
                </c:pt>
                <c:pt idx="2">
                  <c:v>Indiferente</c:v>
                </c:pt>
              </c:strCache>
            </c:strRef>
          </c:cat>
          <c:val>
            <c:numRef>
              <c:f>Planilha1!$B$180:$B$182</c:f>
              <c:numCache>
                <c:formatCode>0%</c:formatCode>
                <c:ptCount val="3"/>
                <c:pt idx="0">
                  <c:v>0.624</c:v>
                </c:pt>
                <c:pt idx="1">
                  <c:v>0.192</c:v>
                </c:pt>
                <c:pt idx="2">
                  <c:v>0.184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10-4D67-8730-3BEE7C859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09224582315375"/>
          <c:y val="0.18337828599666531"/>
          <c:w val="0.30151092040776029"/>
          <c:h val="0.62738859522274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1A4-46E8-A771-2BFA221AD6B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1A4-46E8-A771-2BFA221AD6B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1A4-46E8-A771-2BFA221AD6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Planilha1!$A$196:$A$198</c:f>
              <c:strCache>
                <c:ptCount val="3"/>
                <c:pt idx="0">
                  <c:v>Me adaptarei, mas terei problemas</c:v>
                </c:pt>
                <c:pt idx="1">
                  <c:v>Me adapto fácil as novas situações </c:v>
                </c:pt>
                <c:pt idx="2">
                  <c:v>Em termos, vou enfrentar a situação e avaliar com o tempo</c:v>
                </c:pt>
              </c:strCache>
            </c:strRef>
          </c:cat>
          <c:val>
            <c:numRef>
              <c:f>Planilha1!$D$196:$D$198</c:f>
              <c:numCache>
                <c:formatCode>0%</c:formatCode>
                <c:ptCount val="3"/>
                <c:pt idx="0">
                  <c:v>0.19117647058823528</c:v>
                </c:pt>
                <c:pt idx="1">
                  <c:v>0.50735294117647056</c:v>
                </c:pt>
                <c:pt idx="2">
                  <c:v>0.3014705882352941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A4-46E8-A771-2BFA221AD6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09224582315375"/>
          <c:y val="6.6290849801250981E-2"/>
          <c:w val="0.30151092040776029"/>
          <c:h val="0.884980954852652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75557715740471"/>
          <c:y val="4.3637610173462085E-2"/>
          <c:w val="0.88122166096543664"/>
          <c:h val="0.5177696012585726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Planilha1!$A$211:$A$215</c:f>
              <c:strCache>
                <c:ptCount val="5"/>
                <c:pt idx="0">
                  <c:v>Forma como está sendo implantado pela gestão da empresa;</c:v>
                </c:pt>
                <c:pt idx="1">
                  <c:v>Inexistência de previsão em Acordo Coletivo de Trabalho;</c:v>
                </c:pt>
                <c:pt idx="2">
                  <c:v>Poderá ter problemas de distração e interferência com questões familiares;</c:v>
                </c:pt>
                <c:pt idx="3">
                  <c:v>Inexistência de legislação mais detalhada sobre o tema;</c:v>
                </c:pt>
                <c:pt idx="4">
                  <c:v>Outra</c:v>
                </c:pt>
              </c:strCache>
            </c:strRef>
          </c:cat>
          <c:val>
            <c:numRef>
              <c:f>Planilha1!$E$211:$E$215</c:f>
              <c:numCache>
                <c:formatCode>General</c:formatCode>
                <c:ptCount val="5"/>
                <c:pt idx="0">
                  <c:v>31</c:v>
                </c:pt>
                <c:pt idx="1">
                  <c:v>85</c:v>
                </c:pt>
                <c:pt idx="2">
                  <c:v>38</c:v>
                </c:pt>
                <c:pt idx="3">
                  <c:v>53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26-46FB-9931-AF48E324E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341648"/>
        <c:axId val="175343728"/>
      </c:barChart>
      <c:catAx>
        <c:axId val="175341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5343728"/>
        <c:crosses val="autoZero"/>
        <c:auto val="1"/>
        <c:lblAlgn val="ctr"/>
        <c:lblOffset val="100"/>
        <c:noMultiLvlLbl val="0"/>
      </c:catAx>
      <c:valAx>
        <c:axId val="17534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5341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Planilha1!$A$229:$A$233</c:f>
              <c:strCache>
                <c:ptCount val="5"/>
                <c:pt idx="0">
                  <c:v>Redução de custos com transporte a alimentação fora de casa;</c:v>
                </c:pt>
                <c:pt idx="1">
                  <c:v>Autonomia na execução das atividades que pode ajudar na produtividade e gestão de tempo;</c:v>
                </c:pt>
                <c:pt idx="2">
                  <c:v>Qualidade de vida em função de mais convívio familiar e menos estresse nos deslocamentos;</c:v>
                </c:pt>
                <c:pt idx="3">
                  <c:v>Todas as alternativas acima;</c:v>
                </c:pt>
                <c:pt idx="4">
                  <c:v>Gostaria de acrescentar algo mais;</c:v>
                </c:pt>
              </c:strCache>
            </c:strRef>
          </c:cat>
          <c:val>
            <c:numRef>
              <c:f>Planilha1!$H$229:$H$233</c:f>
              <c:numCache>
                <c:formatCode>General</c:formatCode>
                <c:ptCount val="5"/>
                <c:pt idx="0">
                  <c:v>48</c:v>
                </c:pt>
                <c:pt idx="1">
                  <c:v>45</c:v>
                </c:pt>
                <c:pt idx="2">
                  <c:v>57</c:v>
                </c:pt>
                <c:pt idx="3">
                  <c:v>79</c:v>
                </c:pt>
                <c:pt idx="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83-4787-97CF-ABE3B208A9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9231600"/>
        <c:axId val="1199233264"/>
      </c:barChart>
      <c:catAx>
        <c:axId val="1199231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99233264"/>
        <c:crosses val="autoZero"/>
        <c:auto val="1"/>
        <c:lblAlgn val="ctr"/>
        <c:lblOffset val="100"/>
        <c:noMultiLvlLbl val="0"/>
      </c:catAx>
      <c:valAx>
        <c:axId val="119923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99231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Planilha1!$A$245:$A$250</c:f>
              <c:strCache>
                <c:ptCount val="6"/>
                <c:pt idx="0">
                  <c:v>Distanciamento e isolamento social do trabalho coletivo;</c:v>
                </c:pt>
                <c:pt idx="1">
                  <c:v>Distrações devido a questões familiares que podem impactar no desempenho;</c:v>
                </c:pt>
                <c:pt idx="2">
                  <c:v>Dificuldade de estabelecer limites de jornada de trabalho;</c:v>
                </c:pt>
                <c:pt idx="3">
                  <c:v>Inexistência de previsão no acordo coletivo de trabalho;</c:v>
                </c:pt>
                <c:pt idx="4">
                  <c:v>Todas as alternativas acima;</c:v>
                </c:pt>
                <c:pt idx="5">
                  <c:v>Gostaria de acrescentar algo mais;</c:v>
                </c:pt>
              </c:strCache>
            </c:strRef>
          </c:cat>
          <c:val>
            <c:numRef>
              <c:f>Planilha1!$H$245:$H$250</c:f>
              <c:numCache>
                <c:formatCode>General</c:formatCode>
                <c:ptCount val="6"/>
                <c:pt idx="0">
                  <c:v>52</c:v>
                </c:pt>
                <c:pt idx="1">
                  <c:v>27</c:v>
                </c:pt>
                <c:pt idx="2">
                  <c:v>47</c:v>
                </c:pt>
                <c:pt idx="3">
                  <c:v>61</c:v>
                </c:pt>
                <c:pt idx="4">
                  <c:v>29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71-4E5C-8C64-340CE23153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8117040"/>
        <c:axId val="1148117872"/>
      </c:barChart>
      <c:catAx>
        <c:axId val="114811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48117872"/>
        <c:crosses val="autoZero"/>
        <c:auto val="1"/>
        <c:lblAlgn val="ctr"/>
        <c:lblOffset val="100"/>
        <c:noMultiLvlLbl val="0"/>
      </c:catAx>
      <c:valAx>
        <c:axId val="114811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48117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Planilha1!$A$17:$A$21</c:f>
              <c:strCache>
                <c:ptCount val="5"/>
                <c:pt idx="0">
                  <c:v>Sim, mas deveria ser negociado com as entidades sindicais</c:v>
                </c:pt>
                <c:pt idx="1">
                  <c:v>Sim, porque a empresa vai impor do jeito que quer</c:v>
                </c:pt>
                <c:pt idx="2">
                  <c:v>Não, mas terei que aceitar de qualquer maneira</c:v>
                </c:pt>
                <c:pt idx="3">
                  <c:v>Não, porque não concordo com a forma como a empresa está implantando</c:v>
                </c:pt>
                <c:pt idx="4">
                  <c:v>Não, mas estou aberto a novas experiências</c:v>
                </c:pt>
              </c:strCache>
            </c:strRef>
          </c:cat>
          <c:val>
            <c:numRef>
              <c:f>Planilha1!$E$17:$E$21</c:f>
              <c:numCache>
                <c:formatCode>General</c:formatCode>
                <c:ptCount val="5"/>
                <c:pt idx="0">
                  <c:v>118</c:v>
                </c:pt>
                <c:pt idx="1">
                  <c:v>14</c:v>
                </c:pt>
                <c:pt idx="2">
                  <c:v>1</c:v>
                </c:pt>
                <c:pt idx="3">
                  <c:v>4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D6-4E61-9F6C-7D6F62D0B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27573440"/>
        <c:axId val="1227580096"/>
      </c:barChart>
      <c:catAx>
        <c:axId val="1227573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27580096"/>
        <c:crosses val="autoZero"/>
        <c:auto val="1"/>
        <c:lblAlgn val="ctr"/>
        <c:lblOffset val="100"/>
        <c:noMultiLvlLbl val="0"/>
      </c:catAx>
      <c:valAx>
        <c:axId val="1227580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27573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781-4C37-BDB9-3F55D4714BA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781-4C37-BDB9-3F55D4714B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Planilha1!$A$33:$A$34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Planilha1!$B$33:$B$34</c:f>
              <c:numCache>
                <c:formatCode>0%</c:formatCode>
                <c:ptCount val="2"/>
                <c:pt idx="0">
                  <c:v>0.86363636363636365</c:v>
                </c:pt>
                <c:pt idx="1">
                  <c:v>0.13636363636363635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81-4C37-BDB9-3F55D4714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75844686080908"/>
          <c:y val="0.29461135038230896"/>
          <c:w val="0.19684472774236553"/>
          <c:h val="0.34497963757945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 w="6350"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63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633-426F-8439-7D9FD3BA03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63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33-426F-8439-7D9FD3BA03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Planilha1!$A$47:$A$48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Planilha1!$B$47:$B$48</c:f>
              <c:numCache>
                <c:formatCode>0%</c:formatCode>
                <c:ptCount val="2"/>
                <c:pt idx="0">
                  <c:v>0.84848484848484851</c:v>
                </c:pt>
                <c:pt idx="1">
                  <c:v>0.15151515151515152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33-426F-8439-7D9FD3BA03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75844686080908"/>
          <c:y val="0.23947998445900628"/>
          <c:w val="0.15024970660295833"/>
          <c:h val="0.390504094704558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2"/>
          <c:order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Planilha1!$A$61:$A$62</c15:sqref>
                  </c15:fullRef>
                </c:ext>
              </c:extLst>
              <c:f>Planilha1!$A$61:$A$62</c:f>
              <c:strCache>
                <c:ptCount val="2"/>
                <c:pt idx="0">
                  <c:v>Jornada fixa</c:v>
                </c:pt>
                <c:pt idx="1">
                  <c:v>Jornada flexível, adicionando ou reduzindo horas ao banco de horas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Planilha1!$F$61:$F$62</c15:sqref>
                  </c15:fullRef>
                </c:ext>
              </c:extLst>
              <c:f>Planilha1!$F$61:$F$62</c:f>
              <c:numCache>
                <c:formatCode>0%</c:formatCode>
                <c:ptCount val="2"/>
                <c:pt idx="0">
                  <c:v>0.33582089552238809</c:v>
                </c:pt>
                <c:pt idx="1">
                  <c:v>0.66417910447761197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9C-4147-8EAA-3FF7B37C5242}"/>
            </c:ext>
          </c:extLst>
        </c:ser>
        <c:ser>
          <c:idx val="3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89C-4147-8EAA-3FF7B37C52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89C-4147-8EAA-3FF7B37C5242}"/>
              </c:ext>
            </c:extLst>
          </c:dPt>
          <c:cat>
            <c:strRef>
              <c:extLst>
                <c:ext xmlns:c15="http://schemas.microsoft.com/office/drawing/2012/chart" uri="{02D57815-91ED-43cb-92C2-25804820EDAC}">
                  <c15:fullRef>
                    <c15:sqref>Planilha1!$A$61:$A$62</c15:sqref>
                  </c15:fullRef>
                </c:ext>
              </c:extLst>
              <c:f>Planilha1!$A$61:$A$62</c:f>
              <c:strCache>
                <c:ptCount val="2"/>
                <c:pt idx="0">
                  <c:v>Jornada fixa</c:v>
                </c:pt>
                <c:pt idx="1">
                  <c:v>Jornada flexível, adicionando ou reduzindo horas ao banco de horas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Planilha1!$B$3:$B$5</c15:sqref>
                  </c15:fullRef>
                </c:ext>
              </c:extLst>
              <c:f>Planilha1!$B$3:$B$4</c:f>
              <c:numCache>
                <c:formatCode>0%</c:formatCode>
                <c:ptCount val="2"/>
                <c:pt idx="0">
                  <c:v>0.625</c:v>
                </c:pt>
                <c:pt idx="1">
                  <c:v>0.11805555555555555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Planilha1!$B$5</c15:sqref>
                  <c15:spPr xmlns:c15="http://schemas.microsoft.com/office/drawing/2012/chart"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15:spPr>
                  <c15:bubble3D val="0"/>
                </c15:categoryFilterException>
              </c15:categoryFilterExceptions>
            </c:ext>
            <c:ext xmlns:c16="http://schemas.microsoft.com/office/drawing/2014/chart" uri="{C3380CC4-5D6E-409C-BE32-E72D297353CC}">
              <c16:uniqueId val="{00000005-689C-4147-8EAA-3FF7B37C5242}"/>
            </c:ext>
          </c:extLst>
        </c:ser>
        <c:ser>
          <c:idx val="1"/>
          <c:order val="2"/>
          <c:cat>
            <c:strRef>
              <c:extLst>
                <c:ext xmlns:c15="http://schemas.microsoft.com/office/drawing/2012/chart" uri="{02D57815-91ED-43cb-92C2-25804820EDAC}">
                  <c15:fullRef>
                    <c15:sqref>Planilha1!$A$61:$A$62</c15:sqref>
                  </c15:fullRef>
                </c:ext>
              </c:extLst>
              <c:f>Planilha1!$A$61:$A$62</c:f>
              <c:strCache>
                <c:ptCount val="2"/>
                <c:pt idx="0">
                  <c:v>Jornada fixa</c:v>
                </c:pt>
                <c:pt idx="1">
                  <c:v>Jornada flexível, adicionando ou reduzindo horas ao banco de horas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Planilha1!$B$3:$B$5</c15:sqref>
                  </c15:fullRef>
                </c:ext>
              </c:extLst>
              <c:f>Planilha1!$B$3:$B$4</c:f>
              <c:numCache>
                <c:formatCode>0%</c:formatCode>
                <c:ptCount val="2"/>
                <c:pt idx="0">
                  <c:v>0.625</c:v>
                </c:pt>
                <c:pt idx="1">
                  <c:v>0.11805555555555555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89C-4147-8EAA-3FF7B37C5242}"/>
            </c:ext>
          </c:extLst>
        </c:ser>
        <c:ser>
          <c:idx val="0"/>
          <c:order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89C-4147-8EAA-3FF7B37C52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89C-4147-8EAA-3FF7B37C5242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89C-4147-8EAA-3FF7B37C5242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89C-4147-8EAA-3FF7B37C52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Planilha1!$A$61:$A$62</c15:sqref>
                  </c15:fullRef>
                </c:ext>
              </c:extLst>
              <c:f>Planilha1!$A$61:$A$62</c:f>
              <c:strCache>
                <c:ptCount val="2"/>
                <c:pt idx="0">
                  <c:v>Jornada fixa</c:v>
                </c:pt>
                <c:pt idx="1">
                  <c:v>Jornada flexível, adicionando ou reduzindo horas ao banco de horas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Planilha1!$B$3:$B$5</c15:sqref>
                  </c15:fullRef>
                </c:ext>
              </c:extLst>
              <c:f>Planilha1!$B$3:$B$4</c:f>
              <c:numCache>
                <c:formatCode>0%</c:formatCode>
                <c:ptCount val="2"/>
                <c:pt idx="0">
                  <c:v>0.625</c:v>
                </c:pt>
                <c:pt idx="1">
                  <c:v>0.11805555555555555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Planilha1!$B$5</c15:sqref>
                  <c15:spPr xmlns:c15="http://schemas.microsoft.com/office/drawing/2012/chart">
                    <a:solidFill>
                      <a:schemeClr val="accent3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15:spPr>
                  <c15:bubble3D val="0"/>
                  <c15:dLbl>
                    <c:idx val="1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F-689C-4147-8EAA-3FF7B37C5242}"/>
                      </c:ext>
                    </c:extLst>
                  </c15:dLbl>
                </c15:categoryFilterException>
              </c15:categoryFilterExceptions>
            </c:ext>
            <c:ext xmlns:c16="http://schemas.microsoft.com/office/drawing/2014/chart" uri="{C3380CC4-5D6E-409C-BE32-E72D297353CC}">
              <c16:uniqueId val="{0000000B-689C-4147-8EAA-3FF7B37C52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164143988498156"/>
          <c:y val="0.14399894573847724"/>
          <c:w val="0.34302205340084413"/>
          <c:h val="0.742701023968818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2"/>
          <c:order val="0"/>
          <c:spPr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Planilha1!$A$74:$A$76</c:f>
              <c:strCache>
                <c:ptCount val="3"/>
                <c:pt idx="0">
                  <c:v>Exclusivamente a empresa</c:v>
                </c:pt>
                <c:pt idx="1">
                  <c:v>Exclusivamente os empregados</c:v>
                </c:pt>
                <c:pt idx="2">
                  <c:v>Rateados entre a empresa e os empregados</c:v>
                </c:pt>
              </c:strCache>
            </c:strRef>
          </c:cat>
          <c:val>
            <c:numRef>
              <c:f>Planilha1!$D$74:$D$76</c:f>
              <c:numCache>
                <c:formatCode>0%</c:formatCode>
                <c:ptCount val="3"/>
                <c:pt idx="0">
                  <c:v>0.27611940298507465</c:v>
                </c:pt>
                <c:pt idx="1">
                  <c:v>9.7014925373134331E-2</c:v>
                </c:pt>
                <c:pt idx="2">
                  <c:v>0.62686567164179108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80-4769-A72E-F122BBFFC8AE}"/>
            </c:ext>
          </c:extLst>
        </c:ser>
        <c:ser>
          <c:idx val="3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780-4769-A72E-F122BBFFC8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780-4769-A72E-F122BBFFC8A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1780-4769-A72E-F122BBFFC8AE}"/>
              </c:ext>
            </c:extLst>
          </c:dPt>
          <c:cat>
            <c:strRef>
              <c:f>Planilha1!$A$74:$A$76</c:f>
              <c:strCache>
                <c:ptCount val="3"/>
                <c:pt idx="0">
                  <c:v>Exclusivamente a empresa</c:v>
                </c:pt>
                <c:pt idx="1">
                  <c:v>Exclusivamente os empregados</c:v>
                </c:pt>
                <c:pt idx="2">
                  <c:v>Rateados entre a empresa e os empregados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780-4769-A72E-F122BBFFC8AE}"/>
            </c:ext>
          </c:extLst>
        </c:ser>
        <c:ser>
          <c:idx val="1"/>
          <c:order val="2"/>
          <c:cat>
            <c:strRef>
              <c:f>Planilha1!$A$74:$A$76</c:f>
              <c:strCache>
                <c:ptCount val="3"/>
                <c:pt idx="0">
                  <c:v>Exclusivamente a empresa</c:v>
                </c:pt>
                <c:pt idx="1">
                  <c:v>Exclusivamente os empregados</c:v>
                </c:pt>
                <c:pt idx="2">
                  <c:v>Rateados entre a empresa e os empregados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80-4769-A72E-F122BBFFC8AE}"/>
            </c:ext>
          </c:extLst>
        </c:ser>
        <c:ser>
          <c:idx val="0"/>
          <c:order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1780-4769-A72E-F122BBFFC8A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1780-4769-A72E-F122BBFFC8A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780-4769-A72E-F122BBFFC8AE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780-4769-A72E-F122BBFFC8AE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780-4769-A72E-F122BBFFC8AE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780-4769-A72E-F122BBFFC8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Planilha1!$A$74:$A$76</c:f>
              <c:strCache>
                <c:ptCount val="3"/>
                <c:pt idx="0">
                  <c:v>Exclusivamente a empresa</c:v>
                </c:pt>
                <c:pt idx="1">
                  <c:v>Exclusivamente os empregados</c:v>
                </c:pt>
                <c:pt idx="2">
                  <c:v>Rateados entre a empresa e os empregados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780-4769-A72E-F122BBFFC8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164143988498156"/>
          <c:y val="0.11610494294907697"/>
          <c:w val="0.34302205340084413"/>
          <c:h val="0.695265267573770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2"/>
          <c:order val="0"/>
          <c:spPr>
            <a:ln cap="flat">
              <a:noFill/>
            </a:ln>
            <a:effectLst>
              <a:softEdge rad="0"/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Planilha1!$A$89:$A$91</c:f>
              <c:strCache>
                <c:ptCount val="3"/>
                <c:pt idx="0">
                  <c:v>Parcela Única</c:v>
                </c:pt>
                <c:pt idx="1">
                  <c:v>Parcelas Mensais</c:v>
                </c:pt>
                <c:pt idx="2">
                  <c:v>Os Dois</c:v>
                </c:pt>
              </c:strCache>
            </c:strRef>
          </c:cat>
          <c:val>
            <c:numRef>
              <c:f>Planilha1!$B$89:$B$91</c:f>
              <c:numCache>
                <c:formatCode>0%</c:formatCode>
                <c:ptCount val="3"/>
                <c:pt idx="0">
                  <c:v>0.375</c:v>
                </c:pt>
                <c:pt idx="1">
                  <c:v>0.6</c:v>
                </c:pt>
                <c:pt idx="2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57-4BEA-B0CA-1894E7F4252D}"/>
            </c:ext>
          </c:extLst>
        </c:ser>
        <c:ser>
          <c:idx val="3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0557-4BEA-B0CA-1894E7F425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0557-4BEA-B0CA-1894E7F425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0557-4BEA-B0CA-1894E7F4252D}"/>
              </c:ext>
            </c:extLst>
          </c:dPt>
          <c:cat>
            <c:strRef>
              <c:f>Planilha1!$A$89:$A$91</c:f>
              <c:strCache>
                <c:ptCount val="3"/>
                <c:pt idx="0">
                  <c:v>Parcela Única</c:v>
                </c:pt>
                <c:pt idx="1">
                  <c:v>Parcelas Mensais</c:v>
                </c:pt>
                <c:pt idx="2">
                  <c:v>Os Dois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57-4BEA-B0CA-1894E7F4252D}"/>
            </c:ext>
          </c:extLst>
        </c:ser>
        <c:ser>
          <c:idx val="1"/>
          <c:order val="2"/>
          <c:cat>
            <c:strRef>
              <c:f>Planilha1!$A$89:$A$91</c:f>
              <c:strCache>
                <c:ptCount val="3"/>
                <c:pt idx="0">
                  <c:v>Parcela Única</c:v>
                </c:pt>
                <c:pt idx="1">
                  <c:v>Parcelas Mensais</c:v>
                </c:pt>
                <c:pt idx="2">
                  <c:v>Os Dois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557-4BEA-B0CA-1894E7F4252D}"/>
            </c:ext>
          </c:extLst>
        </c:ser>
        <c:ser>
          <c:idx val="0"/>
          <c:order val="3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0557-4BEA-B0CA-1894E7F425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557-4BEA-B0CA-1894E7F425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0557-4BEA-B0CA-1894E7F4252D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557-4BEA-B0CA-1894E7F4252D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557-4BEA-B0CA-1894E7F4252D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557-4BEA-B0CA-1894E7F425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Planilha1!$A$89:$A$91</c:f>
              <c:strCache>
                <c:ptCount val="3"/>
                <c:pt idx="0">
                  <c:v>Parcela Única</c:v>
                </c:pt>
                <c:pt idx="1">
                  <c:v>Parcelas Mensais</c:v>
                </c:pt>
                <c:pt idx="2">
                  <c:v>Os Dois</c:v>
                </c:pt>
              </c:strCache>
            </c:strRef>
          </c:cat>
          <c:val>
            <c:numRef>
              <c:f>Planilha1!$B$3:$B$5</c:f>
              <c:numCache>
                <c:formatCode>0%</c:formatCode>
                <c:ptCount val="3"/>
                <c:pt idx="0">
                  <c:v>0.625</c:v>
                </c:pt>
                <c:pt idx="1">
                  <c:v>0.11805555555555555</c:v>
                </c:pt>
                <c:pt idx="2">
                  <c:v>0.25694444444444442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557-4BEA-B0CA-1894E7F42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3164143988498156"/>
          <c:y val="0.11610494294907697"/>
          <c:w val="0.34302205340084413"/>
          <c:h val="0.695265267573770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D3B-43B9-904F-9BEBD65B235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D3B-43B9-904F-9BEBD65B235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Planilha1!$A$104:$A$105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Planilha1!$B$104:$B$105</c:f>
              <c:numCache>
                <c:formatCode>0%</c:formatCode>
                <c:ptCount val="2"/>
                <c:pt idx="0">
                  <c:v>0.59398496240601506</c:v>
                </c:pt>
                <c:pt idx="1">
                  <c:v>0.40601503759398494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3B-43B9-904F-9BEBD65B23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75844686080908"/>
          <c:y val="0.29461135038230896"/>
          <c:w val="0.19684472774236553"/>
          <c:h val="0.311252517495121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65-49B1-9E98-5B6F9E18EF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365-49B1-9E98-5B6F9E18EF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Planilha1!$A$119:$A$120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Planilha1!$B$119:$B$120</c:f>
              <c:numCache>
                <c:formatCode>0%</c:formatCode>
                <c:ptCount val="2"/>
                <c:pt idx="0">
                  <c:v>0.36434108527131781</c:v>
                </c:pt>
                <c:pt idx="1">
                  <c:v>0.63565891472868219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65-49B1-9E98-5B6F9E18EF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775844686080908"/>
          <c:y val="0.29461135038230896"/>
          <c:w val="0.19189796187047056"/>
          <c:h val="0.3976087353860815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04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3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85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83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66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89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55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84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3877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562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381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74093-9AED-4FA2-B926-624FC529CAFA}" type="datetimeFigureOut">
              <a:rPr lang="pt-BR" smtClean="0"/>
              <a:t>17/07/2020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D0602-29ED-478A-836A-202CADB021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9495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Pesquisa </a:t>
            </a:r>
            <a:r>
              <a:rPr lang="pt-BR" b="1" dirty="0" smtClean="0"/>
              <a:t>com a categoria sobre o </a:t>
            </a:r>
            <a:r>
              <a:rPr lang="pt-BR" b="1" dirty="0"/>
              <a:t>TELETRABALHO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840480"/>
            <a:ext cx="9144000" cy="194134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pt-BR" dirty="0" smtClean="0"/>
              <a:t>Público: Prioritariamente empregados Petrobras do regime administrativo em teletrabalho no Rio Grande do Norte</a:t>
            </a:r>
          </a:p>
          <a:p>
            <a:pPr algn="l"/>
            <a:r>
              <a:rPr lang="pt-BR" dirty="0" smtClean="0"/>
              <a:t>Questionamentos: 23 (objetivas e subjetivas)</a:t>
            </a:r>
            <a:endParaRPr lang="pt-BR" dirty="0" smtClean="0"/>
          </a:p>
          <a:p>
            <a:pPr algn="l"/>
            <a:r>
              <a:rPr lang="pt-BR" dirty="0" smtClean="0"/>
              <a:t>Amostra: 144 pessoas</a:t>
            </a:r>
          </a:p>
          <a:p>
            <a:pPr algn="l"/>
            <a:r>
              <a:rPr lang="pt-BR" dirty="0" smtClean="0"/>
              <a:t>Período de apuração: Entre 9 e 17/07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99209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1257779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9. Você entende que esse valor é suficiente para montar toda a infraestrutura necessária, incluindo o mobiliário, que permita condições ergonômicas similares às oferecidas nas instalações da Petrobras?</a:t>
            </a:r>
            <a:endParaRPr lang="pt-BR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54561"/>
              </p:ext>
            </p:extLst>
          </p:nvPr>
        </p:nvGraphicFramePr>
        <p:xfrm>
          <a:off x="3137095" y="2546252"/>
          <a:ext cx="5176913" cy="3742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7320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4981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10. Marque quais custos mensais você acredita que aumentaram com a migração do trabalho no escritório para o teletrabalho (múltipla escolha).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027877"/>
              </p:ext>
            </p:extLst>
          </p:nvPr>
        </p:nvGraphicFramePr>
        <p:xfrm>
          <a:off x="1927273" y="2293034"/>
          <a:ext cx="7976381" cy="4290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5020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1243712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11. Após o início da pandemia, e a implementação de ferramentas virtuais e remotas por parte dos sindicatos, você passou a </a:t>
            </a:r>
            <a:r>
              <a:rPr lang="pt-BR" sz="2800" b="1" dirty="0" smtClean="0"/>
              <a:t>acompanhar </a:t>
            </a:r>
            <a:r>
              <a:rPr lang="pt-BR" sz="2800" b="1" dirty="0"/>
              <a:t>e participar mais das atividades (</a:t>
            </a:r>
            <a:r>
              <a:rPr lang="pt-BR" sz="2800" b="1" dirty="0" err="1"/>
              <a:t>lives</a:t>
            </a:r>
            <a:r>
              <a:rPr lang="pt-BR" sz="2800" b="1" dirty="0"/>
              <a:t>, entrevistas, </a:t>
            </a:r>
            <a:r>
              <a:rPr lang="pt-BR" sz="2800" b="1" dirty="0" smtClean="0"/>
              <a:t>assembleias, </a:t>
            </a:r>
            <a:r>
              <a:rPr lang="pt-BR" sz="2800" b="1" dirty="0"/>
              <a:t>congressos) da entidade?</a:t>
            </a: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523927"/>
              </p:ext>
            </p:extLst>
          </p:nvPr>
        </p:nvGraphicFramePr>
        <p:xfrm>
          <a:off x="3382754" y="2532185"/>
          <a:ext cx="5417113" cy="4079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4497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63884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12. Você acha que o teletrabalho irá desmobilizar a categoria para a participação de assembleias e a negociação do ACT?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708626"/>
              </p:ext>
            </p:extLst>
          </p:nvPr>
        </p:nvGraphicFramePr>
        <p:xfrm>
          <a:off x="3418450" y="2152357"/>
          <a:ext cx="4700712" cy="3812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937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4981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13. Você acha que o regime de teletrabalho tem implicações positivas, negativas ou é indiferente na sua vida familiar?</a:t>
            </a:r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767625"/>
              </p:ext>
            </p:extLst>
          </p:nvPr>
        </p:nvGraphicFramePr>
        <p:xfrm>
          <a:off x="3319975" y="2138290"/>
          <a:ext cx="5305624" cy="4135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036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35749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14. Você acha que se adaptará ou terá problemas com o regime de teletrabalho?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5141428"/>
              </p:ext>
            </p:extLst>
          </p:nvPr>
        </p:nvGraphicFramePr>
        <p:xfrm>
          <a:off x="2813538" y="2124222"/>
          <a:ext cx="6977576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0362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49816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15. Qual os principais problemas para adequação </a:t>
            </a:r>
            <a:r>
              <a:rPr lang="pt-BR" sz="2800" b="1" dirty="0" smtClean="0"/>
              <a:t>ao </a:t>
            </a:r>
            <a:r>
              <a:rPr lang="pt-BR" sz="2800" b="1" dirty="0"/>
              <a:t>regime de teletrabalho (múltipla escolha)?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56263"/>
              </p:ext>
            </p:extLst>
          </p:nvPr>
        </p:nvGraphicFramePr>
        <p:xfrm>
          <a:off x="942535" y="2057399"/>
          <a:ext cx="10396024" cy="4652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9966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498763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16. Quais as vantagens do regime de teletrabalho (múltipla escolha)?</a:t>
            </a:r>
            <a:endParaRPr lang="pt-BR" sz="28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7675025"/>
              </p:ext>
            </p:extLst>
          </p:nvPr>
        </p:nvGraphicFramePr>
        <p:xfrm>
          <a:off x="422031" y="1787236"/>
          <a:ext cx="11155680" cy="4824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5264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498763"/>
          </a:xfrm>
        </p:spPr>
        <p:txBody>
          <a:bodyPr>
            <a:noAutofit/>
          </a:bodyPr>
          <a:lstStyle/>
          <a:p>
            <a:pPr algn="l"/>
            <a:r>
              <a:rPr lang="pt-BR" sz="2800" b="1" dirty="0"/>
              <a:t>17. Quais as desvantagens do regime de teletrabalho (múltipla escolha)?</a:t>
            </a:r>
            <a:endParaRPr lang="pt-BR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790962"/>
              </p:ext>
            </p:extLst>
          </p:nvPr>
        </p:nvGraphicFramePr>
        <p:xfrm>
          <a:off x="604911" y="1787236"/>
          <a:ext cx="10972800" cy="4796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002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61181" y="1288473"/>
            <a:ext cx="10916529" cy="1285915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1. A Petrobrás, em reunião convocada para negociação do Acordo Coletivo de Trabalho 2020-2021, retirou o regime de teletrabalho das discussões. Como você acha que o teletrabalho pode ser regulamentado?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706966"/>
              </p:ext>
            </p:extLst>
          </p:nvPr>
        </p:nvGraphicFramePr>
        <p:xfrm>
          <a:off x="2845511" y="2784551"/>
          <a:ext cx="6816436" cy="3768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971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0151" y="1288473"/>
            <a:ext cx="9144000" cy="498763"/>
          </a:xfrm>
        </p:spPr>
        <p:txBody>
          <a:bodyPr>
            <a:noAutofit/>
          </a:bodyPr>
          <a:lstStyle/>
          <a:p>
            <a:pPr algn="l"/>
            <a:r>
              <a:rPr lang="pt-BR" sz="2800" b="1" dirty="0"/>
              <a:t>2. Você é a favor da implantação do regime de teletrabalho?</a:t>
            </a:r>
            <a:endParaRPr lang="pt-BR" sz="28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313174"/>
              </p:ext>
            </p:extLst>
          </p:nvPr>
        </p:nvGraphicFramePr>
        <p:xfrm>
          <a:off x="1274617" y="2057400"/>
          <a:ext cx="8437419" cy="4149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0414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3046" y="1288473"/>
            <a:ext cx="10944665" cy="1246909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3. Você é favorável à extensão do teletrabalho integral até o fim do ano (31/12/2020), divulgado pela Petrobras, independente do comportamento da pandemia para os próximos dias?</a:t>
            </a:r>
            <a:endParaRPr lang="pt-BR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232956"/>
              </p:ext>
            </p:extLst>
          </p:nvPr>
        </p:nvGraphicFramePr>
        <p:xfrm>
          <a:off x="2802467" y="2535382"/>
          <a:ext cx="5395997" cy="3765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242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33046" y="1260338"/>
            <a:ext cx="10916529" cy="1693878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4. Você é favorável  que a Petrobras aplique, após sanada a Pandemia do COVID-19, o regime de trabalho flexível para o administrativo, em que o trabalhador executará suas atividades alguns dias da semana, ou do mês, em regime de teletrabalho em casa, e outra parte nos escritórios da empresa?</a:t>
            </a:r>
            <a:endParaRPr lang="pt-BR" sz="2800" b="1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446094"/>
              </p:ext>
            </p:extLst>
          </p:nvPr>
        </p:nvGraphicFramePr>
        <p:xfrm>
          <a:off x="2609556" y="2954216"/>
          <a:ext cx="5816992" cy="3685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154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863884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5. Como você avalia que deve ser o controle da jornada e das atividades no teletrabalho?</a:t>
            </a:r>
            <a:endParaRPr lang="pt-BR" sz="2800" b="1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005256"/>
              </p:ext>
            </p:extLst>
          </p:nvPr>
        </p:nvGraphicFramePr>
        <p:xfrm>
          <a:off x="2903560" y="2152357"/>
          <a:ext cx="6375502" cy="3673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445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1314050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6. </a:t>
            </a:r>
            <a:r>
              <a:rPr lang="pt-BR" sz="2800" b="1" dirty="0" smtClean="0"/>
              <a:t>De </a:t>
            </a:r>
            <a:r>
              <a:rPr lang="pt-BR" sz="2800" b="1" dirty="0"/>
              <a:t>quem deve ser a responsabilidade sobre o fornecimento e manutenção da infraestrutura, equipamentos e insumos necessários </a:t>
            </a:r>
            <a:r>
              <a:rPr lang="pt-BR" sz="2800" b="1" dirty="0" smtClean="0"/>
              <a:t>para o modelo do </a:t>
            </a:r>
            <a:r>
              <a:rPr lang="pt-BR" sz="2800" b="1" dirty="0"/>
              <a:t>teletrabalho?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939379"/>
              </p:ext>
            </p:extLst>
          </p:nvPr>
        </p:nvGraphicFramePr>
        <p:xfrm>
          <a:off x="2799471" y="2602522"/>
          <a:ext cx="6537960" cy="3868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94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1243712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7. Você acha que o reembolso deveria ser apenas em parcela única, ou </a:t>
            </a:r>
            <a:r>
              <a:rPr lang="pt-BR" sz="2800" b="1" dirty="0" smtClean="0"/>
              <a:t>através de </a:t>
            </a:r>
            <a:r>
              <a:rPr lang="pt-BR" sz="2800" b="1" dirty="0"/>
              <a:t>um adicional pelo regime de teletrabalho que contemplasse os custos mensais?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5523"/>
              </p:ext>
            </p:extLst>
          </p:nvPr>
        </p:nvGraphicFramePr>
        <p:xfrm>
          <a:off x="2954215" y="2532185"/>
          <a:ext cx="6063176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6595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4911" y="1288473"/>
            <a:ext cx="10972800" cy="1229644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8. Você já solicitou a ajuda de custo de R$ 1.000,00 </a:t>
            </a:r>
            <a:r>
              <a:rPr lang="pt-BR" sz="2800" b="1" dirty="0" smtClean="0"/>
              <a:t>para </a:t>
            </a:r>
            <a:r>
              <a:rPr lang="pt-BR" sz="2800" b="1" dirty="0"/>
              <a:t>custear </a:t>
            </a:r>
            <a:r>
              <a:rPr lang="pt-BR" sz="2800" b="1" dirty="0" smtClean="0"/>
              <a:t>equipamentos, tais como cadeira</a:t>
            </a:r>
            <a:r>
              <a:rPr lang="pt-BR" sz="2800" b="1" dirty="0"/>
              <a:t>, suporte para notebook, dentre outros, aceitando o Termo de Notificação imposto pela Petrobras?</a:t>
            </a:r>
            <a:endParaRPr lang="pt-BR" sz="2800" b="1" dirty="0"/>
          </a:p>
        </p:txBody>
      </p:sp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4437668"/>
              </p:ext>
            </p:extLst>
          </p:nvPr>
        </p:nvGraphicFramePr>
        <p:xfrm>
          <a:off x="3249635" y="2518117"/>
          <a:ext cx="5072455" cy="382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96719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491</Words>
  <Application>Microsoft Office PowerPoint</Application>
  <PresentationFormat>Widescreen</PresentationFormat>
  <Paragraphs>22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do Office</vt:lpstr>
      <vt:lpstr>Pesquisa com a categoria sobre o TELETRABALHO</vt:lpstr>
      <vt:lpstr>1. A Petrobrás, em reunião convocada para negociação do Acordo Coletivo de Trabalho 2020-2021, retirou o regime de teletrabalho das discussões. Como você acha que o teletrabalho pode ser regulamentado? </vt:lpstr>
      <vt:lpstr>2. Você é a favor da implantação do regime de teletrabalho?</vt:lpstr>
      <vt:lpstr>3. Você é favorável à extensão do teletrabalho integral até o fim do ano (31/12/2020), divulgado pela Petrobras, independente do comportamento da pandemia para os próximos dias?</vt:lpstr>
      <vt:lpstr>4. Você é favorável  que a Petrobras aplique, após sanada a Pandemia do COVID-19, o regime de trabalho flexível para o administrativo, em que o trabalhador executará suas atividades alguns dias da semana, ou do mês, em regime de teletrabalho em casa, e outra parte nos escritórios da empresa?</vt:lpstr>
      <vt:lpstr>5. Como você avalia que deve ser o controle da jornada e das atividades no teletrabalho?</vt:lpstr>
      <vt:lpstr>6. De quem deve ser a responsabilidade sobre o fornecimento e manutenção da infraestrutura, equipamentos e insumos necessários para o modelo do teletrabalho?</vt:lpstr>
      <vt:lpstr>7. Você acha que o reembolso deveria ser apenas em parcela única, ou através de um adicional pelo regime de teletrabalho que contemplasse os custos mensais?</vt:lpstr>
      <vt:lpstr>8. Você já solicitou a ajuda de custo de R$ 1.000,00 para custear equipamentos, tais como cadeira, suporte para notebook, dentre outros, aceitando o Termo de Notificação imposto pela Petrobras?</vt:lpstr>
      <vt:lpstr>9. Você entende que esse valor é suficiente para montar toda a infraestrutura necessária, incluindo o mobiliário, que permita condições ergonômicas similares às oferecidas nas instalações da Petrobras?</vt:lpstr>
      <vt:lpstr>10. Marque quais custos mensais você acredita que aumentaram com a migração do trabalho no escritório para o teletrabalho (múltipla escolha).</vt:lpstr>
      <vt:lpstr>11. Após o início da pandemia, e a implementação de ferramentas virtuais e remotas por parte dos sindicatos, você passou a acompanhar e participar mais das atividades (lives, entrevistas, assembleias, congressos) da entidade?</vt:lpstr>
      <vt:lpstr>12. Você acha que o teletrabalho irá desmobilizar a categoria para a participação de assembleias e a negociação do ACT?</vt:lpstr>
      <vt:lpstr>13. Você acha que o regime de teletrabalho tem implicações positivas, negativas ou é indiferente na sua vida familiar?</vt:lpstr>
      <vt:lpstr>14. Você acha que se adaptará ou terá problemas com o regime de teletrabalho?</vt:lpstr>
      <vt:lpstr>15. Qual os principais problemas para adequação ao regime de teletrabalho (múltipla escolha)?</vt:lpstr>
      <vt:lpstr>16. Quais as vantagens do regime de teletrabalho (múltipla escolha)?</vt:lpstr>
      <vt:lpstr>17. Quais as desvantagens do regime de teletrabalho (múltipla escolha)?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Arthur Varela</dc:creator>
  <cp:lastModifiedBy>Rodolpho Santos de Vasconcelos</cp:lastModifiedBy>
  <cp:revision>24</cp:revision>
  <dcterms:created xsi:type="dcterms:W3CDTF">2020-07-15T20:48:06Z</dcterms:created>
  <dcterms:modified xsi:type="dcterms:W3CDTF">2020-07-18T00:15:35Z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e61996e-cafd-4c9a-8a94-2dc1b82131ae_Enabled">
    <vt:lpwstr>True</vt:lpwstr>
  </property>
  <property fmtid="{D5CDD505-2E9C-101B-9397-08002B2CF9AE}" pid="3" name="MSIP_Label_8e61996e-cafd-4c9a-8a94-2dc1b82131ae_SiteId">
    <vt:lpwstr>5b6f6241-9a57-4be4-8e50-1dfa72e79a57</vt:lpwstr>
  </property>
  <property fmtid="{D5CDD505-2E9C-101B-9397-08002B2CF9AE}" pid="4" name="MSIP_Label_8e61996e-cafd-4c9a-8a94-2dc1b82131ae_Owner">
    <vt:lpwstr>rodolpho_sv@petrobras.com.br</vt:lpwstr>
  </property>
  <property fmtid="{D5CDD505-2E9C-101B-9397-08002B2CF9AE}" pid="5" name="MSIP_Label_8e61996e-cafd-4c9a-8a94-2dc1b82131ae_SetDate">
    <vt:lpwstr>2020-07-15T21:35:19.6230330Z</vt:lpwstr>
  </property>
  <property fmtid="{D5CDD505-2E9C-101B-9397-08002B2CF9AE}" pid="6" name="MSIP_Label_8e61996e-cafd-4c9a-8a94-2dc1b82131ae_Name">
    <vt:lpwstr>NP-1</vt:lpwstr>
  </property>
  <property fmtid="{D5CDD505-2E9C-101B-9397-08002B2CF9AE}" pid="7" name="MSIP_Label_8e61996e-cafd-4c9a-8a94-2dc1b82131ae_Application">
    <vt:lpwstr>Microsoft Azure Information Protection</vt:lpwstr>
  </property>
  <property fmtid="{D5CDD505-2E9C-101B-9397-08002B2CF9AE}" pid="8" name="MSIP_Label_8e61996e-cafd-4c9a-8a94-2dc1b82131ae_ActionId">
    <vt:lpwstr>f031a5bf-de0b-4cb4-8c2d-2357c474f2bc</vt:lpwstr>
  </property>
  <property fmtid="{D5CDD505-2E9C-101B-9397-08002B2CF9AE}" pid="9" name="MSIP_Label_8e61996e-cafd-4c9a-8a94-2dc1b82131ae_Extended_MSFT_Method">
    <vt:lpwstr>Automatic</vt:lpwstr>
  </property>
  <property fmtid="{D5CDD505-2E9C-101B-9397-08002B2CF9AE}" pid="10" name="Sensitivity">
    <vt:lpwstr>NP-1</vt:lpwstr>
  </property>
</Properties>
</file>