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handoutMasterIdLst>
    <p:handoutMasterId r:id="rId19"/>
  </p:handoutMasterIdLst>
  <p:sldIdLst>
    <p:sldId id="256" r:id="rId2"/>
    <p:sldId id="283" r:id="rId3"/>
    <p:sldId id="284" r:id="rId4"/>
    <p:sldId id="285" r:id="rId5"/>
    <p:sldId id="286" r:id="rId6"/>
    <p:sldId id="287" r:id="rId7"/>
    <p:sldId id="296" r:id="rId8"/>
    <p:sldId id="295" r:id="rId9"/>
    <p:sldId id="297" r:id="rId10"/>
    <p:sldId id="298" r:id="rId11"/>
    <p:sldId id="288" r:id="rId12"/>
    <p:sldId id="289" r:id="rId13"/>
    <p:sldId id="290" r:id="rId14"/>
    <p:sldId id="291" r:id="rId15"/>
    <p:sldId id="292" r:id="rId16"/>
    <p:sldId id="294" r:id="rId17"/>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em-vindos" id="{E75E278A-FF0E-49A4-B170-79828D63BBAD}">
          <p14:sldIdLst>
            <p14:sldId id="256"/>
            <p14:sldId id="283"/>
            <p14:sldId id="284"/>
            <p14:sldId id="285"/>
            <p14:sldId id="286"/>
            <p14:sldId id="287"/>
            <p14:sldId id="296"/>
            <p14:sldId id="295"/>
            <p14:sldId id="297"/>
            <p14:sldId id="298"/>
            <p14:sldId id="288"/>
            <p14:sldId id="289"/>
            <p14:sldId id="290"/>
            <p14:sldId id="291"/>
            <p14:sldId id="292"/>
            <p14:sldId id="29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or" initials="A" lastIdx="0"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726"/>
    <a:srgbClr val="404040"/>
    <a:srgbClr val="FF9B45"/>
    <a:srgbClr val="DD462F"/>
    <a:srgbClr val="F8CFB6"/>
    <a:srgbClr val="F8CAB6"/>
    <a:srgbClr val="923922"/>
    <a:srgbClr val="F5F5F5"/>
    <a:srgbClr val="F2F2F2"/>
    <a:srgbClr val="D2B4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3" autoAdjust="0"/>
    <p:restoredTop sz="94241" autoAdjust="0"/>
  </p:normalViewPr>
  <p:slideViewPr>
    <p:cSldViewPr snapToGrid="0">
      <p:cViewPr varScale="1">
        <p:scale>
          <a:sx n="64" d="100"/>
          <a:sy n="64" d="100"/>
        </p:scale>
        <p:origin x="978" y="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3" d="100"/>
          <a:sy n="93" d="100"/>
        </p:scale>
        <p:origin x="295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t-BR"/>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12E8EFE0-5F29-4A8F-882F-2C5E3702D946}" type="datetime1">
              <a:rPr lang="pt-BR" smtClean="0"/>
              <a:t>19/06/2024</a:t>
            </a:fld>
            <a:endParaRPr lang="pt-BR"/>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t-BR"/>
          </a:p>
        </p:txBody>
      </p:sp>
      <p:sp>
        <p:nvSpPr>
          <p:cNvPr id="5" name="Espaço Reservado para o Número do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C679768-A2FC-4D08-91F6-8DCE6C566B36}" type="slidenum">
              <a:rPr lang="pt-BR" smtClean="0"/>
              <a:t>‹nº›</a:t>
            </a:fld>
            <a:endParaRPr lang="pt-BR"/>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t-BR" noProof="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C915AE-A572-46FB-8F05-B028884B90C4}" type="datetime1">
              <a:rPr lang="pt-BR" smtClean="0"/>
              <a:pPr/>
              <a:t>19/06/2024</a:t>
            </a:fld>
            <a:endParaRPr lang="pt-BR" dirty="0"/>
          </a:p>
        </p:txBody>
      </p:sp>
      <p:sp>
        <p:nvSpPr>
          <p:cNvPr id="4" name="Espaço Reservado par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pt-BR" noProof="0"/>
          </a:p>
        </p:txBody>
      </p:sp>
      <p:sp>
        <p:nvSpPr>
          <p:cNvPr id="5" name="Espaço Reservado para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t-BR" noProof="0"/>
          </a:p>
        </p:txBody>
      </p:sp>
      <p:sp>
        <p:nvSpPr>
          <p:cNvPr id="7" name="Espaço Reservado para o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F61EA0F-A667-4B49-8422-0062BC55E249}" type="slidenum">
              <a:rPr lang="pt-BR" noProof="0" smtClean="0"/>
              <a:t>‹nº›</a:t>
            </a:fld>
            <a:endParaRPr lang="pt-BR" noProof="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o Slide 1"/>
          <p:cNvSpPr>
            <a:spLocks noGrp="1" noRot="1" noChangeAspect="1"/>
          </p:cNvSpPr>
          <p:nvPr>
            <p:ph type="sldImg"/>
          </p:nvPr>
        </p:nvSpPr>
        <p:spPr>
          <a:xfrm>
            <a:off x="685800" y="1143000"/>
            <a:ext cx="5486400" cy="3086100"/>
          </a:xfrm>
        </p:spPr>
      </p:sp>
      <p:sp>
        <p:nvSpPr>
          <p:cNvPr id="3" name="Espaço Reservado para Notas 2"/>
          <p:cNvSpPr>
            <a:spLocks noGrp="1"/>
          </p:cNvSpPr>
          <p:nvPr>
            <p:ph type="body" idx="1"/>
          </p:nvPr>
        </p:nvSpPr>
        <p:spPr/>
        <p:txBody>
          <a:bodyPr rtlCol="0"/>
          <a:lstStyle/>
          <a:p>
            <a:pPr rtl="0"/>
            <a:endParaRPr lang="pt-BR"/>
          </a:p>
        </p:txBody>
      </p:sp>
      <p:sp>
        <p:nvSpPr>
          <p:cNvPr id="4" name="Espaço Reservado para o Número do Slide 3"/>
          <p:cNvSpPr>
            <a:spLocks noGrp="1"/>
          </p:cNvSpPr>
          <p:nvPr>
            <p:ph type="sldNum" sz="quarter" idx="10"/>
          </p:nvPr>
        </p:nvSpPr>
        <p:spPr/>
        <p:txBody>
          <a:bodyPr rtlCol="0"/>
          <a:lstStyle/>
          <a:p>
            <a:pPr rtl="0"/>
            <a:fld id="{DF61EA0F-A667-4B49-8422-0062BC55E249}" type="slidenum">
              <a:rPr lang="pt-BR" smtClean="0"/>
              <a:t>1</a:t>
            </a:fld>
            <a:endParaRPr lang="pt-BR"/>
          </a:p>
        </p:txBody>
      </p:sp>
    </p:spTree>
    <p:extLst>
      <p:ext uri="{BB962C8B-B14F-4D97-AF65-F5344CB8AC3E}">
        <p14:creationId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de Título">
    <p:spTree>
      <p:nvGrpSpPr>
        <p:cNvPr id="1" name=""/>
        <p:cNvGrpSpPr/>
        <p:nvPr/>
      </p:nvGrpSpPr>
      <p:grpSpPr>
        <a:xfrm>
          <a:off x="0" y="0"/>
          <a:ext cx="0" cy="0"/>
          <a:chOff x="0" y="0"/>
          <a:chExt cx="0" cy="0"/>
        </a:xfrm>
      </p:grpSpPr>
      <p:sp>
        <p:nvSpPr>
          <p:cNvPr id="7" name="Retângulo 6"/>
          <p:cNvSpPr/>
          <p:nvPr userDrawn="1"/>
        </p:nvSpPr>
        <p:spPr bwMode="blackWhite">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sz="1800" noProof="0"/>
          </a:p>
        </p:txBody>
      </p:sp>
      <p:sp>
        <p:nvSpPr>
          <p:cNvPr id="2" name="Título 1"/>
          <p:cNvSpPr>
            <a:spLocks noGrp="1"/>
          </p:cNvSpPr>
          <p:nvPr>
            <p:ph type="title" hasCustomPrompt="1"/>
          </p:nvPr>
        </p:nvSpPr>
        <p:spPr/>
        <p:txBody>
          <a:bodyPr rtlCol="0"/>
          <a:lstStyle/>
          <a:p>
            <a:pPr rtl="0"/>
            <a:r>
              <a:rPr lang="pt-BR" noProof="0"/>
              <a:t>Clique para editar o estilo de título Mestre</a:t>
            </a:r>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e Conteúdo">
    <p:spTree>
      <p:nvGrpSpPr>
        <p:cNvPr id="1" name=""/>
        <p:cNvGrpSpPr/>
        <p:nvPr/>
      </p:nvGrpSpPr>
      <p:grpSpPr>
        <a:xfrm>
          <a:off x="0" y="0"/>
          <a:ext cx="0" cy="0"/>
          <a:chOff x="0" y="0"/>
          <a:chExt cx="0" cy="0"/>
        </a:xfrm>
      </p:grpSpPr>
      <p:sp>
        <p:nvSpPr>
          <p:cNvPr id="9" name="Retângulo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pt-BR" sz="1800" noProof="0"/>
          </a:p>
        </p:txBody>
      </p:sp>
      <p:cxnSp>
        <p:nvCxnSpPr>
          <p:cNvPr id="12" name="Conector Reto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4" name="Título 3"/>
          <p:cNvSpPr>
            <a:spLocks noGrp="1"/>
          </p:cNvSpPr>
          <p:nvPr>
            <p:ph type="title" hasCustomPrompt="1"/>
          </p:nvPr>
        </p:nvSpPr>
        <p:spPr>
          <a:xfrm>
            <a:off x="521207" y="448056"/>
            <a:ext cx="6877119" cy="640080"/>
          </a:xfrm>
        </p:spPr>
        <p:txBody>
          <a:bodyPr rtlCol="0" anchor="b" anchorCtr="0">
            <a:normAutofit/>
          </a:bodyPr>
          <a:lstStyle>
            <a:lvl1pPr>
              <a:defRPr sz="2800">
                <a:solidFill>
                  <a:schemeClr val="bg2">
                    <a:lumMod val="25000"/>
                  </a:schemeClr>
                </a:solidFill>
              </a:defRPr>
            </a:lvl1pPr>
          </a:lstStyle>
          <a:p>
            <a:pPr rtl="0"/>
            <a:r>
              <a:rPr lang="pt-BR" noProof="0"/>
              <a:t>Clique para editar o estilo de título Mestre</a:t>
            </a:r>
          </a:p>
        </p:txBody>
      </p:sp>
      <p:sp>
        <p:nvSpPr>
          <p:cNvPr id="3" name="Espaço Reservado para Conteúdo 2"/>
          <p:cNvSpPr>
            <a:spLocks noGrp="1"/>
          </p:cNvSpPr>
          <p:nvPr>
            <p:ph sz="quarter" idx="10" hasCustomPrompt="1"/>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rtl="0">
              <a:lnSpc>
                <a:spcPct val="150000"/>
              </a:lnSpc>
              <a:spcBef>
                <a:spcPts val="1000"/>
              </a:spcBef>
              <a:spcAft>
                <a:spcPts val="1200"/>
              </a:spcAft>
              <a:buNone/>
            </a:pPr>
            <a:r>
              <a:rPr lang="pt-BR" noProof="0" dirty="0"/>
              <a:t>Clique para editar o texto Mestre</a:t>
            </a:r>
          </a:p>
          <a:p>
            <a:pPr marL="0" lvl="1" indent="0" rtl="0">
              <a:lnSpc>
                <a:spcPct val="150000"/>
              </a:lnSpc>
              <a:spcBef>
                <a:spcPts val="1000"/>
              </a:spcBef>
              <a:spcAft>
                <a:spcPts val="1200"/>
              </a:spcAft>
              <a:buNone/>
            </a:pPr>
            <a:r>
              <a:rPr lang="pt-BR" noProof="0" dirty="0"/>
              <a:t>Segundo nível</a:t>
            </a:r>
          </a:p>
          <a:p>
            <a:pPr marL="0" lvl="2" indent="0" rtl="0">
              <a:lnSpc>
                <a:spcPct val="150000"/>
              </a:lnSpc>
              <a:spcBef>
                <a:spcPts val="1000"/>
              </a:spcBef>
              <a:spcAft>
                <a:spcPts val="1200"/>
              </a:spcAft>
              <a:buNone/>
            </a:pPr>
            <a:r>
              <a:rPr lang="pt-BR" noProof="0" dirty="0"/>
              <a:t>Terceiro nível</a:t>
            </a:r>
          </a:p>
          <a:p>
            <a:pPr marL="0" lvl="3" indent="0" rtl="0">
              <a:lnSpc>
                <a:spcPct val="150000"/>
              </a:lnSpc>
              <a:spcBef>
                <a:spcPts val="1000"/>
              </a:spcBef>
              <a:spcAft>
                <a:spcPts val="1200"/>
              </a:spcAft>
              <a:buNone/>
            </a:pPr>
            <a:r>
              <a:rPr lang="pt-BR" noProof="0" dirty="0"/>
              <a:t>Quarto nível</a:t>
            </a:r>
          </a:p>
          <a:p>
            <a:pPr marL="0" lvl="4" indent="0" rtl="0">
              <a:lnSpc>
                <a:spcPct val="150000"/>
              </a:lnSpc>
              <a:spcBef>
                <a:spcPts val="1000"/>
              </a:spcBef>
              <a:spcAft>
                <a:spcPts val="1200"/>
              </a:spcAft>
              <a:buNone/>
            </a:pPr>
            <a:r>
              <a:rPr lang="pt-BR" noProof="0" dirty="0"/>
              <a:t>Quinto nível</a:t>
            </a:r>
          </a:p>
        </p:txBody>
      </p:sp>
      <p:sp>
        <p:nvSpPr>
          <p:cNvPr id="6" name="Espaço Reservado para Data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DFFABA16-A60E-4C58-9DC9-284576B05B35}" type="datetime1">
              <a:rPr lang="pt-BR" noProof="0" smtClean="0"/>
              <a:t>19/06/2024</a:t>
            </a:fld>
            <a:endParaRPr lang="pt-BR" noProof="0"/>
          </a:p>
        </p:txBody>
      </p:sp>
      <p:sp>
        <p:nvSpPr>
          <p:cNvPr id="7" name="Espaço Reservado para Rodapé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pt-BR" noProof="0"/>
          </a:p>
        </p:txBody>
      </p:sp>
      <p:sp>
        <p:nvSpPr>
          <p:cNvPr id="8" name="Espaço Reservado para o Número do Slide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pt-BR" noProof="0" smtClean="0"/>
              <a:pPr rtl="0"/>
              <a:t>‹nº›</a:t>
            </a:fld>
            <a:endParaRPr lang="pt-BR" noProof="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abeçalho da seção">
    <p:spTree>
      <p:nvGrpSpPr>
        <p:cNvPr id="1" name=""/>
        <p:cNvGrpSpPr/>
        <p:nvPr/>
      </p:nvGrpSpPr>
      <p:grpSpPr>
        <a:xfrm>
          <a:off x="0" y="0"/>
          <a:ext cx="0" cy="0"/>
          <a:chOff x="0" y="0"/>
          <a:chExt cx="0" cy="0"/>
        </a:xfrm>
      </p:grpSpPr>
      <p:sp>
        <p:nvSpPr>
          <p:cNvPr id="9" name="Retângulo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sz="1800" noProof="0"/>
          </a:p>
        </p:txBody>
      </p:sp>
      <p:sp>
        <p:nvSpPr>
          <p:cNvPr id="10" name="Retângulo 9"/>
          <p:cNvSpPr/>
          <p:nvPr userDrawn="1"/>
        </p:nvSpPr>
        <p:spPr bwMode="blackWhite">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sz="1800" noProof="0"/>
          </a:p>
        </p:txBody>
      </p:sp>
      <p:sp>
        <p:nvSpPr>
          <p:cNvPr id="2" name="Título 1"/>
          <p:cNvSpPr>
            <a:spLocks noGrp="1"/>
          </p:cNvSpPr>
          <p:nvPr>
            <p:ph type="title" hasCustomPrompt="1"/>
          </p:nvPr>
        </p:nvSpPr>
        <p:spPr>
          <a:xfrm>
            <a:off x="521208" y="1536192"/>
            <a:ext cx="6876288" cy="640080"/>
          </a:xfrm>
        </p:spPr>
        <p:txBody>
          <a:bodyPr rtlCol="0">
            <a:normAutofit/>
          </a:bodyPr>
          <a:lstStyle>
            <a:lvl1pPr>
              <a:defRPr sz="3600">
                <a:solidFill>
                  <a:schemeClr val="bg1"/>
                </a:solidFill>
              </a:defRPr>
            </a:lvl1pPr>
          </a:lstStyle>
          <a:p>
            <a:pPr rtl="0"/>
            <a:r>
              <a:rPr lang="pt-BR" noProof="0"/>
              <a:t>Clique para editar o estilo de título Mestre</a:t>
            </a:r>
          </a:p>
        </p:txBody>
      </p:sp>
      <p:sp>
        <p:nvSpPr>
          <p:cNvPr id="7" name="Espaço Reservado para Conteúdo 6"/>
          <p:cNvSpPr>
            <a:spLocks noGrp="1"/>
          </p:cNvSpPr>
          <p:nvPr>
            <p:ph sz="quarter" idx="13" hasCustomPrompt="1"/>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rtl="0">
              <a:lnSpc>
                <a:spcPct val="150000"/>
              </a:lnSpc>
              <a:spcBef>
                <a:spcPts val="1000"/>
              </a:spcBef>
              <a:spcAft>
                <a:spcPts val="1200"/>
              </a:spcAft>
              <a:buNone/>
            </a:pPr>
            <a:r>
              <a:rPr lang="pt-BR" noProof="0"/>
              <a:t>Clique para editar o texto Mestre</a:t>
            </a:r>
          </a:p>
          <a:p>
            <a:pPr marL="0" lvl="1" indent="0" rtl="0">
              <a:lnSpc>
                <a:spcPct val="150000"/>
              </a:lnSpc>
              <a:spcBef>
                <a:spcPts val="1000"/>
              </a:spcBef>
              <a:spcAft>
                <a:spcPts val="1200"/>
              </a:spcAft>
              <a:buNone/>
            </a:pPr>
            <a:r>
              <a:rPr lang="pt-BR" noProof="0"/>
              <a:t>Segundo nível</a:t>
            </a:r>
          </a:p>
          <a:p>
            <a:pPr marL="0" lvl="2" indent="0" rtl="0">
              <a:lnSpc>
                <a:spcPct val="150000"/>
              </a:lnSpc>
              <a:spcBef>
                <a:spcPts val="1000"/>
              </a:spcBef>
              <a:spcAft>
                <a:spcPts val="1200"/>
              </a:spcAft>
              <a:buNone/>
            </a:pPr>
            <a:r>
              <a:rPr lang="pt-BR" noProof="0"/>
              <a:t>Terceiro nível</a:t>
            </a:r>
          </a:p>
          <a:p>
            <a:pPr marL="0" lvl="3" indent="0" rtl="0">
              <a:lnSpc>
                <a:spcPct val="150000"/>
              </a:lnSpc>
              <a:spcBef>
                <a:spcPts val="1000"/>
              </a:spcBef>
              <a:spcAft>
                <a:spcPts val="1200"/>
              </a:spcAft>
              <a:buNone/>
            </a:pPr>
            <a:r>
              <a:rPr lang="pt-BR" noProof="0"/>
              <a:t>Quarto nível</a:t>
            </a:r>
          </a:p>
          <a:p>
            <a:pPr marL="0" lvl="4" indent="0" rtl="0">
              <a:lnSpc>
                <a:spcPct val="150000"/>
              </a:lnSpc>
              <a:spcBef>
                <a:spcPts val="1000"/>
              </a:spcBef>
              <a:spcAft>
                <a:spcPts val="1200"/>
              </a:spcAft>
              <a:buNone/>
            </a:pPr>
            <a:r>
              <a:rPr lang="pt-BR" noProof="0"/>
              <a:t>Quinto nível</a:t>
            </a:r>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tângulo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rtl="0"/>
            <a:endParaRPr lang="pt-BR" sz="1800" noProof="0"/>
          </a:p>
        </p:txBody>
      </p:sp>
      <p:sp>
        <p:nvSpPr>
          <p:cNvPr id="2" name="Espaço Reservado para Título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pPr rtl="0"/>
            <a:r>
              <a:rPr lang="pt-BR" noProof="0"/>
              <a:t>Clique para editar o estilo de título Mestre</a:t>
            </a:r>
          </a:p>
        </p:txBody>
      </p:sp>
      <p:sp>
        <p:nvSpPr>
          <p:cNvPr id="3" name="Espaço Reservado para Texto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4" name="Espaço Reservado para Data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pPr rtl="0"/>
            <a:fld id="{495CCA5C-24EB-4738-B463-0ADFEF5D3564}" type="datetime1">
              <a:rPr lang="pt-BR" noProof="0" smtClean="0"/>
              <a:t>19/06/2024</a:t>
            </a:fld>
            <a:endParaRPr lang="pt-BR" noProof="0" dirty="0"/>
          </a:p>
        </p:txBody>
      </p:sp>
      <p:sp>
        <p:nvSpPr>
          <p:cNvPr id="5" name="Espaço Reservado para Rodapé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pPr rtl="0"/>
            <a:endParaRPr lang="pt-BR" noProof="0"/>
          </a:p>
        </p:txBody>
      </p:sp>
      <p:sp>
        <p:nvSpPr>
          <p:cNvPr id="6" name="Espaço Reservado para o Número do Slide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pPr rtl="0"/>
            <a:fld id="{9860EDB8-5305-433F-BE41-D7A86D811DB3}" type="slidenum">
              <a:rPr lang="pt-BR" noProof="0" smtClean="0"/>
              <a:pPr rtl="0"/>
              <a:t>‹nº›</a:t>
            </a:fld>
            <a:endParaRPr lang="pt-BR" noProof="0"/>
          </a:p>
        </p:txBody>
      </p:sp>
      <p:cxnSp>
        <p:nvCxnSpPr>
          <p:cNvPr id="8" name="Conector Reto 7"/>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70216" y="1164324"/>
            <a:ext cx="10858396" cy="3212804"/>
          </a:xfrm>
        </p:spPr>
        <p:txBody>
          <a:bodyPr rtlCol="0" anchor="ctr" anchorCtr="0">
            <a:normAutofit/>
          </a:bodyPr>
          <a:lstStyle/>
          <a:p>
            <a:pPr rtl="0"/>
            <a:r>
              <a:rPr lang="pt-BR" sz="4800" dirty="0">
                <a:solidFill>
                  <a:schemeClr val="bg1"/>
                </a:solidFill>
              </a:rPr>
              <a:t>Proposta de Novo Modelo Previdenciário</a:t>
            </a:r>
          </a:p>
        </p:txBody>
      </p:sp>
      <p:sp>
        <p:nvSpPr>
          <p:cNvPr id="3" name="Subtítulo 2"/>
          <p:cNvSpPr>
            <a:spLocks noGrp="1"/>
          </p:cNvSpPr>
          <p:nvPr>
            <p:ph type="subTitle" idx="4294967295"/>
          </p:nvPr>
        </p:nvSpPr>
        <p:spPr>
          <a:xfrm>
            <a:off x="855620" y="2933105"/>
            <a:ext cx="9582736" cy="1137793"/>
          </a:xfrm>
        </p:spPr>
        <p:txBody>
          <a:bodyPr rtlCol="0">
            <a:normAutofit fontScale="25000" lnSpcReduction="20000"/>
          </a:bodyPr>
          <a:lstStyle/>
          <a:p>
            <a:pPr marL="0" indent="0" rtl="0">
              <a:buNone/>
            </a:pPr>
            <a:r>
              <a:rPr lang="pt-BR" sz="2400" dirty="0">
                <a:solidFill>
                  <a:schemeClr val="bg1"/>
                </a:solidFill>
                <a:latin typeface="+mj-lt"/>
              </a:rPr>
              <a:t>Fórum das Entidades Petroleiras</a:t>
            </a:r>
          </a:p>
          <a:p>
            <a:pPr marL="0" indent="0" rtl="0">
              <a:buNone/>
            </a:pPr>
            <a:endParaRPr lang="pt-BR" sz="2400" dirty="0">
              <a:solidFill>
                <a:schemeClr val="bg1"/>
              </a:solidFill>
              <a:latin typeface="+mj-lt"/>
            </a:endParaRPr>
          </a:p>
          <a:p>
            <a:pPr marL="0" indent="0" rtl="0">
              <a:buNone/>
            </a:pPr>
            <a:r>
              <a:rPr lang="pt-BR" sz="11200" dirty="0">
                <a:solidFill>
                  <a:schemeClr val="bg1"/>
                </a:solidFill>
                <a:latin typeface="Arial" panose="020B0604020202020204" pitchFamily="34" charset="0"/>
                <a:cs typeface="Arial" panose="020B0604020202020204" pitchFamily="34" charset="0"/>
              </a:rPr>
              <a:t>Autor: Luiz Felippe Fonseca</a:t>
            </a:r>
          </a:p>
        </p:txBody>
      </p:sp>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ADBF51-5BCE-7908-24AA-1CFBFE49CA7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8744F8A8-54DE-EC14-25D4-3E93886B1211}"/>
              </a:ext>
            </a:extLst>
          </p:cNvPr>
          <p:cNvSpPr>
            <a:spLocks noGrp="1"/>
          </p:cNvSpPr>
          <p:nvPr>
            <p:ph type="title"/>
          </p:nvPr>
        </p:nvSpPr>
        <p:spPr/>
        <p:txBody>
          <a:bodyPr/>
          <a:lstStyle/>
          <a:p>
            <a:r>
              <a:rPr lang="pt-BR" dirty="0">
                <a:solidFill>
                  <a:srgbClr val="C00000"/>
                </a:solidFill>
              </a:rPr>
              <a:t>Novo Modelo Previdenciário</a:t>
            </a:r>
          </a:p>
        </p:txBody>
      </p:sp>
      <p:sp>
        <p:nvSpPr>
          <p:cNvPr id="3" name="Espaço Reservado para Conteúdo 2">
            <a:extLst>
              <a:ext uri="{FF2B5EF4-FFF2-40B4-BE49-F238E27FC236}">
                <a16:creationId xmlns:a16="http://schemas.microsoft.com/office/drawing/2014/main" id="{8CC9C1D4-A123-B30E-A967-473D581A531C}"/>
              </a:ext>
            </a:extLst>
          </p:cNvPr>
          <p:cNvSpPr>
            <a:spLocks noGrp="1"/>
          </p:cNvSpPr>
          <p:nvPr>
            <p:ph sz="quarter" idx="10"/>
          </p:nvPr>
        </p:nvSpPr>
        <p:spPr>
          <a:xfrm>
            <a:off x="1811677" y="6409944"/>
            <a:ext cx="8568646" cy="438016"/>
          </a:xfrm>
        </p:spPr>
        <p:txBody>
          <a:bodyPr>
            <a:normAutofit fontScale="85000" lnSpcReduction="10000"/>
          </a:bodyPr>
          <a:lstStyle/>
          <a:p>
            <a:r>
              <a:rPr lang="pt-BR" b="1" dirty="0"/>
              <a:t>Apresentação interna GT Paritário que debate propostas para o problema dos Planos de Equacionamento dos PPSP-S. Proibida divulgação. </a:t>
            </a:r>
          </a:p>
        </p:txBody>
      </p:sp>
      <p:sp>
        <p:nvSpPr>
          <p:cNvPr id="4" name="CaixaDeTexto 3">
            <a:extLst>
              <a:ext uri="{FF2B5EF4-FFF2-40B4-BE49-F238E27FC236}">
                <a16:creationId xmlns:a16="http://schemas.microsoft.com/office/drawing/2014/main" id="{866BAD84-D610-A5E6-31CC-3A6F4FEAED5E}"/>
              </a:ext>
            </a:extLst>
          </p:cNvPr>
          <p:cNvSpPr txBox="1"/>
          <p:nvPr/>
        </p:nvSpPr>
        <p:spPr>
          <a:xfrm>
            <a:off x="932330" y="1712259"/>
            <a:ext cx="10058400" cy="4049827"/>
          </a:xfrm>
          <a:prstGeom prst="rect">
            <a:avLst/>
          </a:prstGeom>
          <a:noFill/>
        </p:spPr>
        <p:txBody>
          <a:bodyPr wrap="square" rtlCol="0">
            <a:spAutoFit/>
          </a:bodyPr>
          <a:lstStyle/>
          <a:p>
            <a:pPr algn="just">
              <a:lnSpc>
                <a:spcPts val="2160"/>
              </a:lnSpc>
            </a:pPr>
            <a:r>
              <a:rPr lang="pt-BR" b="1" dirty="0">
                <a:latin typeface="Arial" panose="020B0604020202020204" pitchFamily="34" charset="0"/>
                <a:cs typeface="Arial" panose="020B0604020202020204" pitchFamily="34" charset="0"/>
              </a:rPr>
              <a:t>Justificativa (cont...): </a:t>
            </a:r>
          </a:p>
          <a:p>
            <a:pPr algn="just">
              <a:lnSpc>
                <a:spcPts val="2160"/>
              </a:lnSpc>
              <a:spcAft>
                <a:spcPts val="1800"/>
              </a:spcAft>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Essa proposta evita que haja um novo plano com contribuições que seriam limitadas a 8,5% do salário, em raz</a:t>
            </a:r>
            <a:r>
              <a:rPr lang="pt-BR" kern="100" dirty="0">
                <a:latin typeface="Arial" panose="020B0604020202020204" pitchFamily="34" charset="0"/>
                <a:ea typeface="Calibri" panose="020F0502020204030204" pitchFamily="34" charset="0"/>
                <a:cs typeface="Times New Roman" panose="02020603050405020304" pitchFamily="18" charset="0"/>
              </a:rPr>
              <a:t>ão da legislação vigente,</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 nível contributivo inferior àquele permitido no PP-2.</a:t>
            </a:r>
          </a:p>
          <a:p>
            <a:pPr algn="just">
              <a:lnSpc>
                <a:spcPts val="2160"/>
              </a:lnSpc>
              <a:spcAft>
                <a:spcPts val="1800"/>
              </a:spcAft>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Essa proposta também evita o risco de que o novo plano seja adotado pela Petrobras como plano par</a:t>
            </a:r>
            <a:r>
              <a:rPr lang="pt-BR" kern="100" dirty="0">
                <a:latin typeface="Arial" panose="020B0604020202020204" pitchFamily="34" charset="0"/>
                <a:ea typeface="Calibri" panose="020F0502020204030204" pitchFamily="34" charset="0"/>
                <a:cs typeface="Times New Roman" panose="02020603050405020304" pitchFamily="18" charset="0"/>
              </a:rPr>
              <a:t>a os novos participantes, por ser mais barato para a patrocinadora, o que resultaria no fechamento do PP-2.</a:t>
            </a: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ts val="2160"/>
              </a:lnSpc>
              <a:spcAft>
                <a:spcPts val="1800"/>
              </a:spcAft>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ts val="2160"/>
              </a:lnSpc>
              <a:spcAft>
                <a:spcPts val="1800"/>
              </a:spcAft>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ts val="2160"/>
              </a:lnSpc>
              <a:spcAft>
                <a:spcPts val="1800"/>
              </a:spcAft>
            </a:pPr>
            <a:endParaRPr lang="pt-BR" kern="100" dirty="0">
              <a:latin typeface="Arial" panose="020B0604020202020204" pitchFamily="34" charset="0"/>
              <a:ea typeface="Calibri" panose="020F0502020204030204" pitchFamily="34" charset="0"/>
              <a:cs typeface="Times New Roman" panose="02020603050405020304" pitchFamily="18" charset="0"/>
            </a:endParaRPr>
          </a:p>
          <a:p>
            <a:pPr algn="just">
              <a:lnSpc>
                <a:spcPts val="2160"/>
              </a:lnSpc>
              <a:spcAft>
                <a:spcPts val="1800"/>
              </a:spcAft>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8160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ADBF51-5BCE-7908-24AA-1CFBFE49CA7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8744F8A8-54DE-EC14-25D4-3E93886B1211}"/>
              </a:ext>
            </a:extLst>
          </p:cNvPr>
          <p:cNvSpPr>
            <a:spLocks noGrp="1"/>
          </p:cNvSpPr>
          <p:nvPr>
            <p:ph type="title"/>
          </p:nvPr>
        </p:nvSpPr>
        <p:spPr/>
        <p:txBody>
          <a:bodyPr/>
          <a:lstStyle/>
          <a:p>
            <a:r>
              <a:rPr lang="pt-BR" dirty="0">
                <a:solidFill>
                  <a:srgbClr val="C00000"/>
                </a:solidFill>
              </a:rPr>
              <a:t>Novo Modelo Previdenciário</a:t>
            </a:r>
          </a:p>
        </p:txBody>
      </p:sp>
      <p:sp>
        <p:nvSpPr>
          <p:cNvPr id="3" name="Espaço Reservado para Conteúdo 2">
            <a:extLst>
              <a:ext uri="{FF2B5EF4-FFF2-40B4-BE49-F238E27FC236}">
                <a16:creationId xmlns:a16="http://schemas.microsoft.com/office/drawing/2014/main" id="{8CC9C1D4-A123-B30E-A967-473D581A531C}"/>
              </a:ext>
            </a:extLst>
          </p:cNvPr>
          <p:cNvSpPr>
            <a:spLocks noGrp="1"/>
          </p:cNvSpPr>
          <p:nvPr>
            <p:ph sz="quarter" idx="10"/>
          </p:nvPr>
        </p:nvSpPr>
        <p:spPr>
          <a:xfrm>
            <a:off x="1811677" y="6409944"/>
            <a:ext cx="8568646" cy="438016"/>
          </a:xfrm>
        </p:spPr>
        <p:txBody>
          <a:bodyPr>
            <a:normAutofit fontScale="85000" lnSpcReduction="10000"/>
          </a:bodyPr>
          <a:lstStyle/>
          <a:p>
            <a:r>
              <a:rPr lang="pt-BR" b="1" dirty="0"/>
              <a:t>Apresentação interna GT Paritário que debate propostas para o problema dos Planos de Equacionamento dos PPSP-S. Proibida divulgação. </a:t>
            </a:r>
          </a:p>
        </p:txBody>
      </p:sp>
      <p:sp>
        <p:nvSpPr>
          <p:cNvPr id="4" name="CaixaDeTexto 3">
            <a:extLst>
              <a:ext uri="{FF2B5EF4-FFF2-40B4-BE49-F238E27FC236}">
                <a16:creationId xmlns:a16="http://schemas.microsoft.com/office/drawing/2014/main" id="{866BAD84-D610-A5E6-31CC-3A6F4FEAED5E}"/>
              </a:ext>
            </a:extLst>
          </p:cNvPr>
          <p:cNvSpPr txBox="1"/>
          <p:nvPr/>
        </p:nvSpPr>
        <p:spPr>
          <a:xfrm>
            <a:off x="881530" y="1432859"/>
            <a:ext cx="10058400" cy="4896212"/>
          </a:xfrm>
          <a:prstGeom prst="rect">
            <a:avLst/>
          </a:prstGeom>
          <a:noFill/>
        </p:spPr>
        <p:txBody>
          <a:bodyPr wrap="square" rtlCol="0">
            <a:spAutoFit/>
          </a:bodyPr>
          <a:lstStyle/>
          <a:p>
            <a:pPr algn="just">
              <a:lnSpc>
                <a:spcPts val="2160"/>
              </a:lnSpc>
              <a:spcAft>
                <a:spcPts val="1800"/>
              </a:spcAft>
            </a:pPr>
            <a:r>
              <a:rPr lang="pt-BR" b="1" dirty="0">
                <a:latin typeface="Arial" panose="020B0604020202020204" pitchFamily="34" charset="0"/>
                <a:cs typeface="Arial" panose="020B0604020202020204" pitchFamily="34" charset="0"/>
              </a:rPr>
              <a:t>Premissa 8: </a:t>
            </a:r>
            <a:r>
              <a:rPr lang="pt-BR" dirty="0">
                <a:latin typeface="Arial" panose="020B0604020202020204" pitchFamily="34" charset="0"/>
                <a:cs typeface="Arial" panose="020B0604020202020204" pitchFamily="34" charset="0"/>
              </a:rPr>
              <a:t>Novo modelo não deverá ter contribuição de assistidos</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A patrocinadora irá aportar as contribuições futuras dos Planos de Origem no montante da reserva individual de migração e que os participantes irão descontar essas contribuições futuras dos Planos de Origem à vista. </a:t>
            </a:r>
            <a:r>
              <a:rPr lang="pt-BR" kern="100" dirty="0">
                <a:latin typeface="Arial" panose="020B0604020202020204" pitchFamily="34" charset="0"/>
                <a:ea typeface="Calibri" panose="020F0502020204030204" pitchFamily="34" charset="0"/>
                <a:cs typeface="Times New Roman" panose="02020603050405020304" pitchFamily="18" charset="0"/>
              </a:rPr>
              <a:t>Podemos estudar a possibilidade de contribuições esporádicas para elevação do valor do benefício.</a:t>
            </a:r>
          </a:p>
          <a:p>
            <a:pPr algn="just">
              <a:lnSpc>
                <a:spcPts val="2160"/>
              </a:lnSpc>
              <a:spcAft>
                <a:spcPts val="1800"/>
              </a:spcAft>
            </a:pPr>
            <a:r>
              <a:rPr lang="pt-BR" b="1" dirty="0">
                <a:latin typeface="Arial" panose="020B0604020202020204" pitchFamily="34" charset="0"/>
                <a:cs typeface="Arial" panose="020B0604020202020204" pitchFamily="34" charset="0"/>
              </a:rPr>
              <a:t>Premissa 9:</a:t>
            </a:r>
            <a:r>
              <a:rPr lang="pt-BR" dirty="0">
                <a:latin typeface="Arial" panose="020B0604020202020204" pitchFamily="34" charset="0"/>
                <a:cs typeface="Arial" panose="020B0604020202020204" pitchFamily="34" charset="0"/>
              </a:rPr>
              <a:t> Valor inicial do benefício no novo modelo com variação máxima de 5% em relação ao benefício atual (valor bruto - contribuição normal)</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O aporte a ser realizado pela patrocinadora no âmbito da transação judicial decorrente da solução encontrada no GT deve permitir que os valores dos benefícios no Novo Modelo Previdenciário sejam semelhantes ao benefício contratado no Plano de Origem, líquido da contribuição normal do participante.</a:t>
            </a:r>
          </a:p>
          <a:p>
            <a:pPr algn="just">
              <a:lnSpc>
                <a:spcPts val="2160"/>
              </a:lnSpc>
              <a:spcAft>
                <a:spcPts val="1800"/>
              </a:spcAft>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ts val="2160"/>
              </a:lnSpc>
              <a:spcAft>
                <a:spcPts val="1800"/>
              </a:spcAft>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16503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4AD387-89EE-3F3D-2452-657F9C062758}"/>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2375F39D-2497-653D-3F1C-C46898758ABE}"/>
              </a:ext>
            </a:extLst>
          </p:cNvPr>
          <p:cNvSpPr>
            <a:spLocks noGrp="1"/>
          </p:cNvSpPr>
          <p:nvPr>
            <p:ph type="title"/>
          </p:nvPr>
        </p:nvSpPr>
        <p:spPr/>
        <p:txBody>
          <a:bodyPr/>
          <a:lstStyle/>
          <a:p>
            <a:r>
              <a:rPr lang="pt-BR" dirty="0">
                <a:solidFill>
                  <a:srgbClr val="C00000"/>
                </a:solidFill>
              </a:rPr>
              <a:t>Novo Modelo Previdenciário</a:t>
            </a:r>
          </a:p>
        </p:txBody>
      </p:sp>
      <p:sp>
        <p:nvSpPr>
          <p:cNvPr id="3" name="Espaço Reservado para Conteúdo 2">
            <a:extLst>
              <a:ext uri="{FF2B5EF4-FFF2-40B4-BE49-F238E27FC236}">
                <a16:creationId xmlns:a16="http://schemas.microsoft.com/office/drawing/2014/main" id="{96C830E5-56AB-ACEF-B802-531422F5971A}"/>
              </a:ext>
            </a:extLst>
          </p:cNvPr>
          <p:cNvSpPr>
            <a:spLocks noGrp="1"/>
          </p:cNvSpPr>
          <p:nvPr>
            <p:ph sz="quarter" idx="10"/>
          </p:nvPr>
        </p:nvSpPr>
        <p:spPr>
          <a:xfrm>
            <a:off x="1811677" y="6409944"/>
            <a:ext cx="8568646" cy="438016"/>
          </a:xfrm>
        </p:spPr>
        <p:txBody>
          <a:bodyPr>
            <a:normAutofit fontScale="85000" lnSpcReduction="10000"/>
          </a:bodyPr>
          <a:lstStyle/>
          <a:p>
            <a:r>
              <a:rPr lang="pt-BR" b="1" dirty="0"/>
              <a:t>Apresentação interna GT Paritário que debate propostas para o problema dos Planos de Equacionamento dos PPSP-S. Proibida divulgação. </a:t>
            </a:r>
          </a:p>
        </p:txBody>
      </p:sp>
      <p:sp>
        <p:nvSpPr>
          <p:cNvPr id="4" name="CaixaDeTexto 3">
            <a:extLst>
              <a:ext uri="{FF2B5EF4-FFF2-40B4-BE49-F238E27FC236}">
                <a16:creationId xmlns:a16="http://schemas.microsoft.com/office/drawing/2014/main" id="{7064D5CD-4E52-F60C-D6EE-7D4BC960A769}"/>
              </a:ext>
            </a:extLst>
          </p:cNvPr>
          <p:cNvSpPr txBox="1"/>
          <p:nvPr/>
        </p:nvSpPr>
        <p:spPr>
          <a:xfrm>
            <a:off x="932330" y="1416350"/>
            <a:ext cx="10058400" cy="4152419"/>
          </a:xfrm>
          <a:prstGeom prst="rect">
            <a:avLst/>
          </a:prstGeom>
          <a:noFill/>
        </p:spPr>
        <p:txBody>
          <a:bodyPr wrap="square" rtlCol="0">
            <a:spAutoFit/>
          </a:bodyPr>
          <a:lstStyle/>
          <a:p>
            <a:pPr algn="just">
              <a:lnSpc>
                <a:spcPts val="2160"/>
              </a:lnSpc>
              <a:spcAft>
                <a:spcPts val="1800"/>
              </a:spcAft>
            </a:pPr>
            <a:r>
              <a:rPr lang="pt-BR" b="1" dirty="0">
                <a:latin typeface="Arial" panose="020B0604020202020204" pitchFamily="34" charset="0"/>
                <a:cs typeface="Arial" panose="020B0604020202020204" pitchFamily="34" charset="0"/>
              </a:rPr>
              <a:t>Premissa 10: </a:t>
            </a:r>
            <a:r>
              <a:rPr lang="pt-BR" dirty="0">
                <a:latin typeface="Arial" panose="020B0604020202020204" pitchFamily="34" charset="0"/>
                <a:cs typeface="Arial" panose="020B0604020202020204" pitchFamily="34" charset="0"/>
              </a:rPr>
              <a:t>Eventual sobra de recursos oriunda da transação judicial (ações coletivas) deve ser alocada no Fundo de Cobertura de Riscos</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Os recursos da transação judicial devem ser prioritariamente utilizados para que os benefícios do novo Modelo Previdenciário sejam semelhantes ao benefício líquido do Plano de Origem e, eventuais sobras de recursos, devem ser utilizadas para melhorar a situação Financeira/Atuarial do Fundo de Cobertura de Riscos e mitigar o risco de aportes futuros. </a:t>
            </a:r>
            <a:r>
              <a:rPr lang="pt-BR" sz="1800" kern="100" dirty="0" err="1">
                <a:solidFill>
                  <a:srgbClr val="C00000"/>
                </a:solidFill>
                <a:effectLst/>
                <a:latin typeface="Arial" panose="020B0604020202020204" pitchFamily="34" charset="0"/>
                <a:ea typeface="Calibri" panose="020F0502020204030204" pitchFamily="34" charset="0"/>
                <a:cs typeface="Times New Roman" panose="02020603050405020304" pitchFamily="18" charset="0"/>
              </a:rPr>
              <a:t>Obs</a:t>
            </a:r>
            <a:r>
              <a:rPr lang="pt-BR" sz="1800" kern="1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 Petrobras não aceita essa premissa. O aporte da patrocinadora deve ser proporcional ao público migrado.</a:t>
            </a:r>
          </a:p>
          <a:p>
            <a:pPr algn="just">
              <a:lnSpc>
                <a:spcPts val="2160"/>
              </a:lnSpc>
              <a:spcAft>
                <a:spcPts val="1800"/>
              </a:spcAft>
            </a:pPr>
            <a:r>
              <a:rPr lang="pt-BR" b="1" dirty="0">
                <a:latin typeface="Arial" panose="020B0604020202020204" pitchFamily="34" charset="0"/>
                <a:cs typeface="Arial" panose="020B0604020202020204" pitchFamily="34" charset="0"/>
              </a:rPr>
              <a:t>Premissa 11: </a:t>
            </a:r>
            <a:r>
              <a:rPr lang="pt-BR" dirty="0">
                <a:latin typeface="Arial" panose="020B0604020202020204" pitchFamily="34" charset="0"/>
                <a:cs typeface="Arial" panose="020B0604020202020204" pitchFamily="34" charset="0"/>
              </a:rPr>
              <a:t>Participação de representação dos trabalhadores na gestão da Petros</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Uma vez que as contribuições e os riscos são compartilhados, a gestão também deve ser compartilhada. Este ponto atende ao compromisso assumido entre patrocinadora, Petros, Entidades Sindicais e FUP no Acordo de Obrigações Recíprocas assinado em 2007.</a:t>
            </a:r>
          </a:p>
        </p:txBody>
      </p:sp>
    </p:spTree>
    <p:extLst>
      <p:ext uri="{BB962C8B-B14F-4D97-AF65-F5344CB8AC3E}">
        <p14:creationId xmlns:p14="http://schemas.microsoft.com/office/powerpoint/2010/main" val="3135644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B82AEC-68B8-781A-422A-42341173A7A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A13F4763-8565-4EDB-3CB3-3C553A50800C}"/>
              </a:ext>
            </a:extLst>
          </p:cNvPr>
          <p:cNvSpPr>
            <a:spLocks noGrp="1"/>
          </p:cNvSpPr>
          <p:nvPr>
            <p:ph type="title"/>
          </p:nvPr>
        </p:nvSpPr>
        <p:spPr/>
        <p:txBody>
          <a:bodyPr/>
          <a:lstStyle/>
          <a:p>
            <a:r>
              <a:rPr lang="pt-BR" dirty="0">
                <a:solidFill>
                  <a:srgbClr val="C00000"/>
                </a:solidFill>
              </a:rPr>
              <a:t>Novo Modelo Previdenciário</a:t>
            </a:r>
          </a:p>
        </p:txBody>
      </p:sp>
      <p:sp>
        <p:nvSpPr>
          <p:cNvPr id="3" name="Espaço Reservado para Conteúdo 2">
            <a:extLst>
              <a:ext uri="{FF2B5EF4-FFF2-40B4-BE49-F238E27FC236}">
                <a16:creationId xmlns:a16="http://schemas.microsoft.com/office/drawing/2014/main" id="{430C7EC2-D175-FDB2-00B4-83E1CCDF504B}"/>
              </a:ext>
            </a:extLst>
          </p:cNvPr>
          <p:cNvSpPr>
            <a:spLocks noGrp="1"/>
          </p:cNvSpPr>
          <p:nvPr>
            <p:ph sz="quarter" idx="10"/>
          </p:nvPr>
        </p:nvSpPr>
        <p:spPr>
          <a:xfrm>
            <a:off x="1811677" y="6409944"/>
            <a:ext cx="8568646" cy="438016"/>
          </a:xfrm>
        </p:spPr>
        <p:txBody>
          <a:bodyPr>
            <a:normAutofit fontScale="85000" lnSpcReduction="10000"/>
          </a:bodyPr>
          <a:lstStyle/>
          <a:p>
            <a:r>
              <a:rPr lang="pt-BR" b="1" dirty="0"/>
              <a:t>Apresentação interna GT Paritário que debate propostas para o problema dos Planos de Equacionamento dos PPSP-S. Proibida divulgação. </a:t>
            </a:r>
          </a:p>
        </p:txBody>
      </p:sp>
      <p:sp>
        <p:nvSpPr>
          <p:cNvPr id="4" name="CaixaDeTexto 3">
            <a:extLst>
              <a:ext uri="{FF2B5EF4-FFF2-40B4-BE49-F238E27FC236}">
                <a16:creationId xmlns:a16="http://schemas.microsoft.com/office/drawing/2014/main" id="{3EED1C49-9981-D4F3-2F28-288A4ADC5305}"/>
              </a:ext>
            </a:extLst>
          </p:cNvPr>
          <p:cNvSpPr txBox="1"/>
          <p:nvPr/>
        </p:nvSpPr>
        <p:spPr>
          <a:xfrm>
            <a:off x="898463" y="1390525"/>
            <a:ext cx="10058400" cy="6306855"/>
          </a:xfrm>
          <a:prstGeom prst="rect">
            <a:avLst/>
          </a:prstGeom>
          <a:noFill/>
        </p:spPr>
        <p:txBody>
          <a:bodyPr wrap="square" rtlCol="0">
            <a:spAutoFit/>
          </a:bodyPr>
          <a:lstStyle/>
          <a:p>
            <a:pPr algn="just">
              <a:lnSpc>
                <a:spcPts val="2160"/>
              </a:lnSpc>
              <a:spcAft>
                <a:spcPts val="1800"/>
              </a:spcAft>
            </a:pPr>
            <a:r>
              <a:rPr lang="pt-BR" b="1" dirty="0">
                <a:latin typeface="Arial" panose="020B0604020202020204" pitchFamily="34" charset="0"/>
                <a:cs typeface="Arial" panose="020B0604020202020204" pitchFamily="34" charset="0"/>
              </a:rPr>
              <a:t>Premissa 12: </a:t>
            </a:r>
            <a:r>
              <a:rPr lang="pt-BR" dirty="0">
                <a:latin typeface="Arial" panose="020B0604020202020204" pitchFamily="34" charset="0"/>
                <a:cs typeface="Arial" panose="020B0604020202020204" pitchFamily="34" charset="0"/>
              </a:rPr>
              <a:t>Comitê Gestor do Plano, com participação paritária da representação dos trabalhadores</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O novo Plano deverá possuir Comitê Gestor exclusivo, com a participação paritária de representantes da Petros e representantes dos participantes e dos assistidos, garantindo o acompanhamento bimestral da gestão do Plano e a realização de proposições a serem deliberadas nas instâncias competentes, subsidiando a Alta Administração da Petros na gestão do Plano.</a:t>
            </a:r>
            <a:endParaRPr lang="pt-BR" kern="100" dirty="0">
              <a:latin typeface="Arial" panose="020B0604020202020204" pitchFamily="34" charset="0"/>
              <a:ea typeface="Calibri" panose="020F0502020204030204" pitchFamily="34" charset="0"/>
              <a:cs typeface="Times New Roman" panose="02020603050405020304" pitchFamily="18" charset="0"/>
            </a:endParaRPr>
          </a:p>
          <a:p>
            <a:pPr algn="just">
              <a:lnSpc>
                <a:spcPts val="2160"/>
              </a:lnSpc>
              <a:spcAft>
                <a:spcPts val="1800"/>
              </a:spcAft>
            </a:pPr>
            <a:r>
              <a:rPr lang="pt-BR" b="1" dirty="0">
                <a:latin typeface="Arial" panose="020B0604020202020204" pitchFamily="34" charset="0"/>
                <a:cs typeface="Arial" panose="020B0604020202020204" pitchFamily="34" charset="0"/>
              </a:rPr>
              <a:t>Premissa 13: </a:t>
            </a:r>
            <a:r>
              <a:rPr lang="pt-BR" dirty="0">
                <a:latin typeface="Arial" panose="020B0604020202020204" pitchFamily="34" charset="0"/>
                <a:cs typeface="Arial" panose="020B0604020202020204" pitchFamily="34" charset="0"/>
              </a:rPr>
              <a:t>Ações Judiciais que estejam transitadas em julgado, mas ainda não pagas, e aquelas que são classificadas como de provável perda pela Petros, com os valores do crédito contingenciado, deverão ser quitadas com o valor contingenciado no balanço dos </a:t>
            </a:r>
            <a:r>
              <a:rPr lang="pt-BR" dirty="0" err="1">
                <a:latin typeface="Arial" panose="020B0604020202020204" pitchFamily="34" charset="0"/>
                <a:cs typeface="Arial" panose="020B0604020202020204" pitchFamily="34" charset="0"/>
              </a:rPr>
              <a:t>PPSPs</a:t>
            </a:r>
            <a:r>
              <a:rPr lang="pt-BR" dirty="0">
                <a:latin typeface="Arial" panose="020B0604020202020204" pitchFamily="34" charset="0"/>
                <a:cs typeface="Arial" panose="020B0604020202020204" pitchFamily="34" charset="0"/>
              </a:rPr>
              <a:t>.</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A verba de sucumbência é privativa do advogado nos termos da lei 8906, não podendo ser transacionada pela parte e Honorários contratuais poderiam ser cobrados impossibilitando muitos participantes de migrarem como ocorreu no PP3. Propomos o pagamento do valor já contingenciado para ações com trânsito em julgado e assim seria desnecessária a anuência do advogado como no PP3. </a:t>
            </a:r>
            <a:r>
              <a:rPr lang="pt-BR" sz="1800" kern="100" dirty="0" err="1">
                <a:solidFill>
                  <a:srgbClr val="C00000"/>
                </a:solidFill>
                <a:effectLst/>
                <a:latin typeface="Arial" panose="020B0604020202020204" pitchFamily="34" charset="0"/>
                <a:ea typeface="Calibri" panose="020F0502020204030204" pitchFamily="34" charset="0"/>
                <a:cs typeface="Times New Roman" panose="02020603050405020304" pitchFamily="18" charset="0"/>
              </a:rPr>
              <a:t>Obs</a:t>
            </a:r>
            <a:r>
              <a:rPr lang="pt-BR" sz="1800" kern="1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 Petrobras tem restrições a esta premissa.</a:t>
            </a:r>
          </a:p>
          <a:p>
            <a:pPr algn="just">
              <a:lnSpc>
                <a:spcPts val="2160"/>
              </a:lnSpc>
              <a:spcAft>
                <a:spcPts val="1800"/>
              </a:spcAft>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ts val="2160"/>
              </a:lnSpc>
              <a:spcAft>
                <a:spcPts val="1800"/>
              </a:spcAft>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712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521A05-EBFE-B189-1E02-4D2C8A33FC5A}"/>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B580D1A-3222-C03F-F0F1-8F252E4F9BAE}"/>
              </a:ext>
            </a:extLst>
          </p:cNvPr>
          <p:cNvSpPr>
            <a:spLocks noGrp="1"/>
          </p:cNvSpPr>
          <p:nvPr>
            <p:ph type="title"/>
          </p:nvPr>
        </p:nvSpPr>
        <p:spPr/>
        <p:txBody>
          <a:bodyPr/>
          <a:lstStyle/>
          <a:p>
            <a:r>
              <a:rPr lang="pt-BR" dirty="0">
                <a:solidFill>
                  <a:srgbClr val="C00000"/>
                </a:solidFill>
              </a:rPr>
              <a:t>Novo Modelo Previdenciário</a:t>
            </a:r>
          </a:p>
        </p:txBody>
      </p:sp>
      <p:sp>
        <p:nvSpPr>
          <p:cNvPr id="3" name="Espaço Reservado para Conteúdo 2">
            <a:extLst>
              <a:ext uri="{FF2B5EF4-FFF2-40B4-BE49-F238E27FC236}">
                <a16:creationId xmlns:a16="http://schemas.microsoft.com/office/drawing/2014/main" id="{4C875B9E-828F-FE97-0CA1-B7CCE2A3D914}"/>
              </a:ext>
            </a:extLst>
          </p:cNvPr>
          <p:cNvSpPr>
            <a:spLocks noGrp="1"/>
          </p:cNvSpPr>
          <p:nvPr>
            <p:ph sz="quarter" idx="10"/>
          </p:nvPr>
        </p:nvSpPr>
        <p:spPr>
          <a:xfrm>
            <a:off x="1811677" y="6409944"/>
            <a:ext cx="8568646" cy="438016"/>
          </a:xfrm>
        </p:spPr>
        <p:txBody>
          <a:bodyPr>
            <a:normAutofit fontScale="85000" lnSpcReduction="10000"/>
          </a:bodyPr>
          <a:lstStyle/>
          <a:p>
            <a:r>
              <a:rPr lang="pt-BR" b="1" dirty="0"/>
              <a:t>Apresentação interna GT Paritário que debate propostas para o problema dos Planos de Equacionamento dos PPSP-S. Proibida divulgação. </a:t>
            </a:r>
          </a:p>
        </p:txBody>
      </p:sp>
      <p:sp>
        <p:nvSpPr>
          <p:cNvPr id="4" name="CaixaDeTexto 3">
            <a:extLst>
              <a:ext uri="{FF2B5EF4-FFF2-40B4-BE49-F238E27FC236}">
                <a16:creationId xmlns:a16="http://schemas.microsoft.com/office/drawing/2014/main" id="{99CD8DE9-C0F2-7F3D-8CA7-7B8E91C29EC0}"/>
              </a:ext>
            </a:extLst>
          </p:cNvPr>
          <p:cNvSpPr txBox="1"/>
          <p:nvPr/>
        </p:nvSpPr>
        <p:spPr>
          <a:xfrm>
            <a:off x="923863" y="1424393"/>
            <a:ext cx="10058400" cy="5460469"/>
          </a:xfrm>
          <a:prstGeom prst="rect">
            <a:avLst/>
          </a:prstGeom>
          <a:noFill/>
        </p:spPr>
        <p:txBody>
          <a:bodyPr wrap="square" rtlCol="0">
            <a:spAutoFit/>
          </a:bodyPr>
          <a:lstStyle/>
          <a:p>
            <a:pPr algn="just">
              <a:lnSpc>
                <a:spcPts val="2160"/>
              </a:lnSpc>
              <a:spcAft>
                <a:spcPts val="1800"/>
              </a:spcAft>
            </a:pPr>
            <a:r>
              <a:rPr lang="pt-BR" b="1" dirty="0">
                <a:latin typeface="Arial" panose="020B0604020202020204" pitchFamily="34" charset="0"/>
                <a:cs typeface="Arial" panose="020B0604020202020204" pitchFamily="34" charset="0"/>
              </a:rPr>
              <a:t>Premissa 14: </a:t>
            </a:r>
            <a:r>
              <a:rPr lang="pt-BR" dirty="0">
                <a:latin typeface="Arial" panose="020B0604020202020204" pitchFamily="34" charset="0"/>
                <a:cs typeface="Arial" panose="020B0604020202020204" pitchFamily="34" charset="0"/>
              </a:rPr>
              <a:t>No caso de ações transitadas em julgado e não implantadas, o cálculo dos Fundos Individuais de Migração deverão considerar os novos valores dos benefícios solicitados na inicial da ação.</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Considerar no cálculo da Reserva de Migração Individual os valores já decididos em juízo. </a:t>
            </a:r>
            <a:r>
              <a:rPr lang="pt-BR" sz="1800" kern="100" dirty="0" err="1">
                <a:solidFill>
                  <a:srgbClr val="C00000"/>
                </a:solidFill>
                <a:effectLst/>
                <a:latin typeface="Arial" panose="020B0604020202020204" pitchFamily="34" charset="0"/>
                <a:ea typeface="Calibri" panose="020F0502020204030204" pitchFamily="34" charset="0"/>
                <a:cs typeface="Times New Roman" panose="02020603050405020304" pitchFamily="18" charset="0"/>
              </a:rPr>
              <a:t>Obs</a:t>
            </a:r>
            <a:r>
              <a:rPr lang="pt-BR" sz="1800" kern="1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rPr>
              <a:t>: A Petrobras não aceita essa premissa.</a:t>
            </a:r>
          </a:p>
          <a:p>
            <a:pPr algn="just">
              <a:lnSpc>
                <a:spcPts val="2160"/>
              </a:lnSpc>
              <a:spcAft>
                <a:spcPts val="1800"/>
              </a:spcAft>
            </a:pPr>
            <a:endParaRPr lang="pt-BR" kern="100" dirty="0">
              <a:latin typeface="Arial" panose="020B0604020202020204" pitchFamily="34" charset="0"/>
              <a:ea typeface="Calibri" panose="020F0502020204030204" pitchFamily="34" charset="0"/>
              <a:cs typeface="Times New Roman" panose="02020603050405020304" pitchFamily="18" charset="0"/>
            </a:endParaRPr>
          </a:p>
          <a:p>
            <a:pPr algn="just">
              <a:lnSpc>
                <a:spcPts val="2160"/>
              </a:lnSpc>
              <a:spcAft>
                <a:spcPts val="1800"/>
              </a:spcAft>
            </a:pPr>
            <a:r>
              <a:rPr lang="pt-BR" b="1" dirty="0">
                <a:latin typeface="Arial" panose="020B0604020202020204" pitchFamily="34" charset="0"/>
                <a:cs typeface="Arial" panose="020B0604020202020204" pitchFamily="34" charset="0"/>
              </a:rPr>
              <a:t>Premissa 15: </a:t>
            </a:r>
            <a:r>
              <a:rPr lang="pt-BR" dirty="0">
                <a:latin typeface="Arial" panose="020B0604020202020204" pitchFamily="34" charset="0"/>
                <a:cs typeface="Arial" panose="020B0604020202020204" pitchFamily="34" charset="0"/>
              </a:rPr>
              <a:t>Eventual entrada de recursos no Plano de Origem após a migração, em razão de processos coletivos, acordos de leniência e outros motivos a serem listados, deverão ser transferidos para as contas individuais do Plano de Destino e para o Fundo de Cobertura de Riscos, na proporção das Provisões Matemáticas utilizadas na migração</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Incentivo à Migração. Este ponto também contribuiria para mitigar riscos relacionados a insuficiência de recursos no Fundo de Cobertura de Riscos e consequentemente evitaria aportes da patrocinadora e participantes/assistidos. </a:t>
            </a:r>
            <a:r>
              <a:rPr lang="pt-BR" kern="100" dirty="0" err="1">
                <a:solidFill>
                  <a:srgbClr val="C00000"/>
                </a:solidFill>
                <a:latin typeface="Arial" panose="020B0604020202020204" pitchFamily="34" charset="0"/>
                <a:ea typeface="Calibri" panose="020F0502020204030204" pitchFamily="34" charset="0"/>
                <a:cs typeface="Times New Roman" panose="02020603050405020304" pitchFamily="18" charset="0"/>
              </a:rPr>
              <a:t>Obs</a:t>
            </a:r>
            <a:r>
              <a:rPr lang="pt-BR" kern="100" dirty="0">
                <a:solidFill>
                  <a:srgbClr val="C00000"/>
                </a:solidFill>
                <a:latin typeface="Arial" panose="020B0604020202020204" pitchFamily="34" charset="0"/>
                <a:ea typeface="Calibri" panose="020F0502020204030204" pitchFamily="34" charset="0"/>
                <a:cs typeface="Times New Roman" panose="02020603050405020304" pitchFamily="18" charset="0"/>
              </a:rPr>
              <a:t>: A Petrobras não se opõe, mas disse que pode haver restrições da Previc.</a:t>
            </a:r>
            <a:endParaRPr lang="pt-BR" sz="1800" kern="100" dirty="0">
              <a:solidFill>
                <a:srgbClr val="C00000"/>
              </a:solidFill>
              <a:effectLst/>
              <a:latin typeface="Arial" panose="020B0604020202020204" pitchFamily="34" charset="0"/>
              <a:ea typeface="Calibri" panose="020F0502020204030204" pitchFamily="34" charset="0"/>
              <a:cs typeface="Times New Roman" panose="02020603050405020304" pitchFamily="18" charset="0"/>
            </a:endParaRPr>
          </a:p>
          <a:p>
            <a:pPr algn="just">
              <a:lnSpc>
                <a:spcPts val="2160"/>
              </a:lnSpc>
              <a:spcAft>
                <a:spcPts val="1800"/>
              </a:spcAft>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4631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B684E9-5118-CD42-BF11-7322DB3B315C}"/>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7E021C9E-0DFF-FCE0-01CD-12B4F6468F4C}"/>
              </a:ext>
            </a:extLst>
          </p:cNvPr>
          <p:cNvSpPr>
            <a:spLocks noGrp="1"/>
          </p:cNvSpPr>
          <p:nvPr>
            <p:ph type="title"/>
          </p:nvPr>
        </p:nvSpPr>
        <p:spPr/>
        <p:txBody>
          <a:bodyPr/>
          <a:lstStyle/>
          <a:p>
            <a:r>
              <a:rPr lang="pt-BR" dirty="0">
                <a:solidFill>
                  <a:srgbClr val="C00000"/>
                </a:solidFill>
              </a:rPr>
              <a:t>Novo Modelo Previdenciário</a:t>
            </a:r>
          </a:p>
        </p:txBody>
      </p:sp>
      <p:sp>
        <p:nvSpPr>
          <p:cNvPr id="3" name="Espaço Reservado para Conteúdo 2">
            <a:extLst>
              <a:ext uri="{FF2B5EF4-FFF2-40B4-BE49-F238E27FC236}">
                <a16:creationId xmlns:a16="http://schemas.microsoft.com/office/drawing/2014/main" id="{4B12FBB9-8CC7-9432-B3B2-0929176FD42F}"/>
              </a:ext>
            </a:extLst>
          </p:cNvPr>
          <p:cNvSpPr>
            <a:spLocks noGrp="1"/>
          </p:cNvSpPr>
          <p:nvPr>
            <p:ph sz="quarter" idx="10"/>
          </p:nvPr>
        </p:nvSpPr>
        <p:spPr>
          <a:xfrm>
            <a:off x="1811677" y="6409944"/>
            <a:ext cx="8568646" cy="438016"/>
          </a:xfrm>
        </p:spPr>
        <p:txBody>
          <a:bodyPr>
            <a:normAutofit fontScale="85000" lnSpcReduction="10000"/>
          </a:bodyPr>
          <a:lstStyle/>
          <a:p>
            <a:r>
              <a:rPr lang="pt-BR" b="1" dirty="0"/>
              <a:t>Apresentação interna GT Paritário que debate propostas para o problema dos Planos de Equacionamento dos PPSP-S. Proibida divulgação. </a:t>
            </a:r>
          </a:p>
        </p:txBody>
      </p:sp>
      <p:sp>
        <p:nvSpPr>
          <p:cNvPr id="7" name="CaixaDeTexto 6">
            <a:extLst>
              <a:ext uri="{FF2B5EF4-FFF2-40B4-BE49-F238E27FC236}">
                <a16:creationId xmlns:a16="http://schemas.microsoft.com/office/drawing/2014/main" id="{A47DD4EA-7389-AD07-9138-E4FD5A0BAACC}"/>
              </a:ext>
            </a:extLst>
          </p:cNvPr>
          <p:cNvSpPr txBox="1"/>
          <p:nvPr/>
        </p:nvSpPr>
        <p:spPr>
          <a:xfrm>
            <a:off x="940796" y="1346235"/>
            <a:ext cx="10058400" cy="4665380"/>
          </a:xfrm>
          <a:prstGeom prst="rect">
            <a:avLst/>
          </a:prstGeom>
          <a:noFill/>
        </p:spPr>
        <p:txBody>
          <a:bodyPr wrap="square" rtlCol="0">
            <a:spAutoFit/>
          </a:bodyPr>
          <a:lstStyle/>
          <a:p>
            <a:pPr algn="just">
              <a:lnSpc>
                <a:spcPts val="2160"/>
              </a:lnSpc>
              <a:spcAft>
                <a:spcPts val="1800"/>
              </a:spcAft>
            </a:pPr>
            <a:r>
              <a:rPr lang="pt-BR" b="1" dirty="0">
                <a:latin typeface="Arial" panose="020B0604020202020204" pitchFamily="34" charset="0"/>
                <a:cs typeface="Arial" panose="020B0604020202020204" pitchFamily="34" charset="0"/>
              </a:rPr>
              <a:t>Premissa 16: </a:t>
            </a:r>
            <a:r>
              <a:rPr lang="pt-BR" dirty="0">
                <a:latin typeface="Arial" panose="020B0604020202020204" pitchFamily="34" charset="0"/>
                <a:cs typeface="Arial" panose="020B0604020202020204" pitchFamily="34" charset="0"/>
              </a:rPr>
              <a:t>O aporte das patrocinadoras, englobando os valores transacionados no GT e as contribuições futuras, normal e extraordinária, de responsabilidade da patrocinadora, caso seja pago por meio de contrato de dívida, (i) deve apresentar garantias e (</a:t>
            </a:r>
            <a:r>
              <a:rPr lang="pt-BR" dirty="0" err="1">
                <a:latin typeface="Arial" panose="020B0604020202020204" pitchFamily="34" charset="0"/>
                <a:cs typeface="Arial" panose="020B0604020202020204" pitchFamily="34" charset="0"/>
              </a:rPr>
              <a:t>ii</a:t>
            </a:r>
            <a:r>
              <a:rPr lang="pt-BR" dirty="0">
                <a:latin typeface="Arial" panose="020B0604020202020204" pitchFamily="34" charset="0"/>
                <a:cs typeface="Arial" panose="020B0604020202020204" pitchFamily="34" charset="0"/>
              </a:rPr>
              <a:t>) as parcelas do financiamento devem respeitar o fluxo de caixa do pagamento de benefícios. Deve haver estudo da Petros que apresente o percentual necessário a ser quitado à vista</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Garantir que o contrato de dívida será integralmente pago e que suas prestações irão permitir a manutenção da imunização do patrimônio, não prejudicando o fluxo de caixa do pagamento dos benefícios.</a:t>
            </a:r>
          </a:p>
          <a:p>
            <a:pPr algn="just">
              <a:lnSpc>
                <a:spcPts val="2160"/>
              </a:lnSpc>
              <a:spcAft>
                <a:spcPts val="1800"/>
              </a:spcAft>
            </a:pPr>
            <a:r>
              <a:rPr lang="pt-BR" b="1" dirty="0">
                <a:latin typeface="Arial" panose="020B0604020202020204" pitchFamily="34" charset="0"/>
                <a:cs typeface="Arial" panose="020B0604020202020204" pitchFamily="34" charset="0"/>
              </a:rPr>
              <a:t>Premissa 17: </a:t>
            </a:r>
            <a:r>
              <a:rPr lang="pt-BR" dirty="0">
                <a:latin typeface="Arial" panose="020B0604020202020204" pitchFamily="34" charset="0"/>
                <a:cs typeface="Arial" panose="020B0604020202020204" pitchFamily="34" charset="0"/>
              </a:rPr>
              <a:t>Manutenção e intensificação do processo de imunização do patrimônio, desde que casado com o fluxo de caixa de pagamento dos benefícios</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Mitigar riscos futuros de insuficiência patrimonial e garantir o pagamento dos benefícios.</a:t>
            </a:r>
          </a:p>
          <a:p>
            <a:pPr algn="just">
              <a:lnSpc>
                <a:spcPts val="2160"/>
              </a:lnSpc>
              <a:spcAft>
                <a:spcPts val="1800"/>
              </a:spcAft>
            </a:pPr>
            <a:endParaRPr lang="pt-BR"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00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920B03-665B-3FC6-29A8-F23A4B04E97E}"/>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1C0E86E-721F-40C9-BA0E-8E365E2628DA}"/>
              </a:ext>
            </a:extLst>
          </p:cNvPr>
          <p:cNvSpPr>
            <a:spLocks noGrp="1"/>
          </p:cNvSpPr>
          <p:nvPr>
            <p:ph type="title"/>
          </p:nvPr>
        </p:nvSpPr>
        <p:spPr/>
        <p:txBody>
          <a:bodyPr/>
          <a:lstStyle/>
          <a:p>
            <a:r>
              <a:rPr lang="pt-BR" dirty="0">
                <a:solidFill>
                  <a:srgbClr val="C00000"/>
                </a:solidFill>
              </a:rPr>
              <a:t>Novo Modelo Previdenciário</a:t>
            </a:r>
          </a:p>
        </p:txBody>
      </p:sp>
      <p:sp>
        <p:nvSpPr>
          <p:cNvPr id="3" name="Espaço Reservado para Conteúdo 2">
            <a:extLst>
              <a:ext uri="{FF2B5EF4-FFF2-40B4-BE49-F238E27FC236}">
                <a16:creationId xmlns:a16="http://schemas.microsoft.com/office/drawing/2014/main" id="{772A0546-D55C-EF52-520B-1FA95E4D13BA}"/>
              </a:ext>
            </a:extLst>
          </p:cNvPr>
          <p:cNvSpPr>
            <a:spLocks noGrp="1"/>
          </p:cNvSpPr>
          <p:nvPr>
            <p:ph sz="quarter" idx="10"/>
          </p:nvPr>
        </p:nvSpPr>
        <p:spPr>
          <a:xfrm>
            <a:off x="1811677" y="6409944"/>
            <a:ext cx="8568646" cy="438016"/>
          </a:xfrm>
        </p:spPr>
        <p:txBody>
          <a:bodyPr>
            <a:normAutofit fontScale="85000" lnSpcReduction="10000"/>
          </a:bodyPr>
          <a:lstStyle/>
          <a:p>
            <a:r>
              <a:rPr lang="pt-BR" b="1" dirty="0"/>
              <a:t>Apresentação interna GT Paritário que debate propostas para o problema dos Planos de Equacionamento dos PPSP-S. Proibida divulgação. </a:t>
            </a:r>
          </a:p>
        </p:txBody>
      </p:sp>
      <p:sp>
        <p:nvSpPr>
          <p:cNvPr id="4" name="CaixaDeTexto 3">
            <a:extLst>
              <a:ext uri="{FF2B5EF4-FFF2-40B4-BE49-F238E27FC236}">
                <a16:creationId xmlns:a16="http://schemas.microsoft.com/office/drawing/2014/main" id="{4E932A8C-E638-6DCC-B699-08E91182251B}"/>
              </a:ext>
            </a:extLst>
          </p:cNvPr>
          <p:cNvSpPr txBox="1"/>
          <p:nvPr/>
        </p:nvSpPr>
        <p:spPr>
          <a:xfrm>
            <a:off x="932330" y="1525992"/>
            <a:ext cx="10058400" cy="3818994"/>
          </a:xfrm>
          <a:prstGeom prst="rect">
            <a:avLst/>
          </a:prstGeom>
          <a:noFill/>
        </p:spPr>
        <p:txBody>
          <a:bodyPr wrap="square" rtlCol="0">
            <a:spAutoFit/>
          </a:bodyPr>
          <a:lstStyle/>
          <a:p>
            <a:pPr algn="just">
              <a:lnSpc>
                <a:spcPts val="2160"/>
              </a:lnSpc>
              <a:spcAft>
                <a:spcPts val="1800"/>
              </a:spcAft>
            </a:pPr>
            <a:r>
              <a:rPr lang="pt-BR" b="1" dirty="0">
                <a:latin typeface="Arial" panose="020B0604020202020204" pitchFamily="34" charset="0"/>
                <a:cs typeface="Arial" panose="020B0604020202020204" pitchFamily="34" charset="0"/>
              </a:rPr>
              <a:t>Premissa 18: </a:t>
            </a:r>
            <a:r>
              <a:rPr lang="pt-BR" dirty="0">
                <a:latin typeface="Arial" panose="020B0604020202020204" pitchFamily="34" charset="0"/>
                <a:cs typeface="Arial" panose="020B0604020202020204" pitchFamily="34" charset="0"/>
              </a:rPr>
              <a:t>Meta de adesão ao novo Plano – entre 50% e 60% do público-alvo</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Entendemos que boa parte dos participantes e </a:t>
            </a:r>
            <a:r>
              <a:rPr lang="pt-BR" kern="100" dirty="0">
                <a:latin typeface="Arial" panose="020B0604020202020204" pitchFamily="34" charset="0"/>
                <a:ea typeface="Calibri" panose="020F0502020204030204" pitchFamily="34" charset="0"/>
                <a:cs typeface="Times New Roman" panose="02020603050405020304" pitchFamily="18" charset="0"/>
              </a:rPr>
              <a:t>assistidos que possuem ações judiciais não irão optar pela transferência de Plano</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 Cerca de 40% dos participantes dos </a:t>
            </a:r>
            <a:r>
              <a:rPr lang="pt-BR" sz="1800" kern="100" dirty="0" err="1">
                <a:effectLst/>
                <a:latin typeface="Arial" panose="020B0604020202020204" pitchFamily="34" charset="0"/>
                <a:ea typeface="Calibri" panose="020F0502020204030204" pitchFamily="34" charset="0"/>
                <a:cs typeface="Times New Roman" panose="02020603050405020304" pitchFamily="18" charset="0"/>
              </a:rPr>
              <a:t>PPSPs</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 possuem ações judiciais.</a:t>
            </a:r>
          </a:p>
          <a:p>
            <a:pPr algn="just">
              <a:lnSpc>
                <a:spcPts val="2160"/>
              </a:lnSpc>
              <a:spcAft>
                <a:spcPts val="1800"/>
              </a:spcAft>
            </a:pPr>
            <a:endParaRPr lang="pt-BR" b="1" dirty="0">
              <a:latin typeface="Arial" panose="020B0604020202020204" pitchFamily="34" charset="0"/>
              <a:cs typeface="Arial" panose="020B0604020202020204" pitchFamily="34" charset="0"/>
            </a:endParaRPr>
          </a:p>
          <a:p>
            <a:pPr algn="just">
              <a:lnSpc>
                <a:spcPts val="2160"/>
              </a:lnSpc>
              <a:spcAft>
                <a:spcPts val="1800"/>
              </a:spcAft>
            </a:pPr>
            <a:r>
              <a:rPr lang="pt-BR" b="1" dirty="0">
                <a:latin typeface="Arial" panose="020B0604020202020204" pitchFamily="34" charset="0"/>
                <a:cs typeface="Arial" panose="020B0604020202020204" pitchFamily="34" charset="0"/>
              </a:rPr>
              <a:t>Premissa 19: </a:t>
            </a:r>
            <a:r>
              <a:rPr lang="pt-BR" dirty="0">
                <a:latin typeface="Arial" panose="020B0604020202020204" pitchFamily="34" charset="0"/>
                <a:cs typeface="Arial" panose="020B0604020202020204" pitchFamily="34" charset="0"/>
              </a:rPr>
              <a:t>A proposta que for acordada no âmbito do GT deve ser ofertada à Vibra e à Petros, que poderão aderir como patrocinadoras do novo Plano, desde que arquem com aportes proporcionais àqueles pactuados com a Petrobras.</a:t>
            </a:r>
          </a:p>
          <a:p>
            <a:pPr algn="just">
              <a:lnSpc>
                <a:spcPts val="2160"/>
              </a:lnSpc>
              <a:spcAft>
                <a:spcPts val="1800"/>
              </a:spcAft>
            </a:pPr>
            <a:r>
              <a:rPr lang="pt-BR" b="1" dirty="0">
                <a:latin typeface="Arial" panose="020B0604020202020204" pitchFamily="34" charset="0"/>
                <a:cs typeface="Arial" panose="020B0604020202020204" pitchFamily="34" charset="0"/>
              </a:rPr>
              <a:t>Observação:</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A ideia é que o novo Plano contemple a mesma composição do </a:t>
            </a:r>
            <a:r>
              <a:rPr lang="pt-BR" sz="1800" kern="100" dirty="0" err="1">
                <a:effectLst/>
                <a:latin typeface="Arial" panose="020B0604020202020204" pitchFamily="34" charset="0"/>
                <a:ea typeface="Calibri" panose="020F0502020204030204" pitchFamily="34" charset="0"/>
                <a:cs typeface="Times New Roman" panose="02020603050405020304" pitchFamily="18" charset="0"/>
              </a:rPr>
              <a:t>multipatrocínio</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 existente nos </a:t>
            </a:r>
            <a:r>
              <a:rPr lang="pt-BR" sz="1800" kern="100" dirty="0" err="1">
                <a:effectLst/>
                <a:latin typeface="Arial" panose="020B0604020202020204" pitchFamily="34" charset="0"/>
                <a:ea typeface="Calibri" panose="020F0502020204030204" pitchFamily="34" charset="0"/>
                <a:cs typeface="Times New Roman" panose="02020603050405020304" pitchFamily="18" charset="0"/>
              </a:rPr>
              <a:t>PPSPs</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a:t>
            </a:r>
            <a:endParaRPr lang="pt-BR" kern="100"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87202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CE7554-9EC7-0BFD-9BAC-1963D56905A6}"/>
              </a:ext>
            </a:extLst>
          </p:cNvPr>
          <p:cNvSpPr>
            <a:spLocks noGrp="1"/>
          </p:cNvSpPr>
          <p:nvPr>
            <p:ph type="title"/>
          </p:nvPr>
        </p:nvSpPr>
        <p:spPr/>
        <p:txBody>
          <a:bodyPr/>
          <a:lstStyle/>
          <a:p>
            <a:r>
              <a:rPr lang="pt-BR" dirty="0">
                <a:solidFill>
                  <a:srgbClr val="C00000"/>
                </a:solidFill>
              </a:rPr>
              <a:t>Novo Modelo Previdenciário</a:t>
            </a:r>
          </a:p>
        </p:txBody>
      </p:sp>
      <p:sp>
        <p:nvSpPr>
          <p:cNvPr id="3" name="Espaço Reservado para Conteúdo 2">
            <a:extLst>
              <a:ext uri="{FF2B5EF4-FFF2-40B4-BE49-F238E27FC236}">
                <a16:creationId xmlns:a16="http://schemas.microsoft.com/office/drawing/2014/main" id="{DC0F6506-1FFA-8DD9-D1A3-28A43A53972A}"/>
              </a:ext>
            </a:extLst>
          </p:cNvPr>
          <p:cNvSpPr>
            <a:spLocks noGrp="1"/>
          </p:cNvSpPr>
          <p:nvPr>
            <p:ph sz="quarter" idx="10"/>
          </p:nvPr>
        </p:nvSpPr>
        <p:spPr>
          <a:xfrm>
            <a:off x="1811677" y="6409944"/>
            <a:ext cx="8568646" cy="438016"/>
          </a:xfrm>
        </p:spPr>
        <p:txBody>
          <a:bodyPr>
            <a:normAutofit fontScale="85000" lnSpcReduction="10000"/>
          </a:bodyPr>
          <a:lstStyle/>
          <a:p>
            <a:r>
              <a:rPr lang="pt-BR" b="1" dirty="0"/>
              <a:t>Apresentação interna GT Paritário que debate propostas para o problema dos Planos de Equacionamento dos PPSP-S. Proibida divulgação. </a:t>
            </a:r>
          </a:p>
        </p:txBody>
      </p:sp>
      <p:sp>
        <p:nvSpPr>
          <p:cNvPr id="4" name="CaixaDeTexto 3">
            <a:extLst>
              <a:ext uri="{FF2B5EF4-FFF2-40B4-BE49-F238E27FC236}">
                <a16:creationId xmlns:a16="http://schemas.microsoft.com/office/drawing/2014/main" id="{0779EBCD-B0D4-102C-BA9B-C6C5EB627BCF}"/>
              </a:ext>
            </a:extLst>
          </p:cNvPr>
          <p:cNvSpPr txBox="1"/>
          <p:nvPr/>
        </p:nvSpPr>
        <p:spPr>
          <a:xfrm>
            <a:off x="932330" y="1712259"/>
            <a:ext cx="10058400" cy="2844368"/>
          </a:xfrm>
          <a:prstGeom prst="rect">
            <a:avLst/>
          </a:prstGeom>
          <a:noFill/>
        </p:spPr>
        <p:txBody>
          <a:bodyPr wrap="square" rtlCol="0">
            <a:spAutoFit/>
          </a:bodyPr>
          <a:lstStyle/>
          <a:p>
            <a:pPr algn="just">
              <a:lnSpc>
                <a:spcPts val="2160"/>
              </a:lnSpc>
              <a:spcAft>
                <a:spcPts val="1800"/>
              </a:spcAft>
            </a:pPr>
            <a:r>
              <a:rPr lang="pt-BR" dirty="0">
                <a:latin typeface="Arial" panose="020B0604020202020204" pitchFamily="34" charset="0"/>
                <a:cs typeface="Arial" panose="020B0604020202020204" pitchFamily="34" charset="0"/>
              </a:rPr>
              <a:t>Após debates entre os membros do Fórum das Entidades Petroleiras, conseguimos elencar as premissas para a construção de um novo modelo previdenciário que </a:t>
            </a:r>
            <a:r>
              <a:rPr lang="pt-BR" dirty="0" err="1">
                <a:latin typeface="Arial" panose="020B0604020202020204" pitchFamily="34" charset="0"/>
                <a:cs typeface="Arial" panose="020B0604020202020204" pitchFamily="34" charset="0"/>
              </a:rPr>
              <a:t>teem</a:t>
            </a:r>
            <a:r>
              <a:rPr lang="pt-BR" dirty="0">
                <a:latin typeface="Arial" panose="020B0604020202020204" pitchFamily="34" charset="0"/>
                <a:cs typeface="Arial" panose="020B0604020202020204" pitchFamily="34" charset="0"/>
              </a:rPr>
              <a:t> por objetivo garantir os direitos previdenciários dos participantes e assistidos dos Planos Petros do Sistema Petrobras Repactuado e Não </a:t>
            </a:r>
            <a:r>
              <a:rPr lang="pt-BR">
                <a:latin typeface="Arial" panose="020B0604020202020204" pitchFamily="34" charset="0"/>
                <a:cs typeface="Arial" panose="020B0604020202020204" pitchFamily="34" charset="0"/>
              </a:rPr>
              <a:t>Repactuado e, </a:t>
            </a:r>
            <a:r>
              <a:rPr lang="pt-BR" dirty="0">
                <a:latin typeface="Arial" panose="020B0604020202020204" pitchFamily="34" charset="0"/>
                <a:cs typeface="Arial" panose="020B0604020202020204" pitchFamily="34" charset="0"/>
              </a:rPr>
              <a:t>ao mesmo tempo, eliminar o pagamento dos déficits por parte dos participantes e assistidos dos referidos Planos.</a:t>
            </a:r>
          </a:p>
          <a:p>
            <a:pPr algn="just">
              <a:lnSpc>
                <a:spcPts val="2160"/>
              </a:lnSpc>
              <a:spcAft>
                <a:spcPts val="1800"/>
              </a:spcAft>
            </a:pPr>
            <a:r>
              <a:rPr lang="pt-BR" dirty="0">
                <a:latin typeface="Arial" panose="020B0604020202020204" pitchFamily="34" charset="0"/>
                <a:cs typeface="Arial" panose="020B0604020202020204" pitchFamily="34" charset="0"/>
              </a:rPr>
              <a:t>Esta apresentação tem por objetivo dar conhecimento ao Grupo de Trabalho, constituído com a finalidade de estudar soluções para os problemas dos déficits, dessas referidas premissas que, no nosso entendimento, devem ser os alicerces de qualquer novo modelo previdenciário que venha a ser oferecido aos participantes e assistidos dos Planos Petros do Sistema Petrobras.</a:t>
            </a:r>
          </a:p>
        </p:txBody>
      </p:sp>
    </p:spTree>
    <p:extLst>
      <p:ext uri="{BB962C8B-B14F-4D97-AF65-F5344CB8AC3E}">
        <p14:creationId xmlns:p14="http://schemas.microsoft.com/office/powerpoint/2010/main" val="393391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F19999-C80A-61D6-2241-8EF9292940E6}"/>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106D4C5A-1F55-3216-730A-8AE0D115DBE3}"/>
              </a:ext>
            </a:extLst>
          </p:cNvPr>
          <p:cNvSpPr>
            <a:spLocks noGrp="1"/>
          </p:cNvSpPr>
          <p:nvPr>
            <p:ph type="title"/>
          </p:nvPr>
        </p:nvSpPr>
        <p:spPr/>
        <p:txBody>
          <a:bodyPr/>
          <a:lstStyle/>
          <a:p>
            <a:r>
              <a:rPr lang="pt-BR" dirty="0">
                <a:solidFill>
                  <a:srgbClr val="C00000"/>
                </a:solidFill>
              </a:rPr>
              <a:t>Novo Modelo Previdenciário</a:t>
            </a:r>
          </a:p>
        </p:txBody>
      </p:sp>
      <p:sp>
        <p:nvSpPr>
          <p:cNvPr id="3" name="Espaço Reservado para Conteúdo 2">
            <a:extLst>
              <a:ext uri="{FF2B5EF4-FFF2-40B4-BE49-F238E27FC236}">
                <a16:creationId xmlns:a16="http://schemas.microsoft.com/office/drawing/2014/main" id="{D49E05B3-2626-68BD-1274-CEC1F5E72F35}"/>
              </a:ext>
            </a:extLst>
          </p:cNvPr>
          <p:cNvSpPr>
            <a:spLocks noGrp="1"/>
          </p:cNvSpPr>
          <p:nvPr>
            <p:ph sz="quarter" idx="10"/>
          </p:nvPr>
        </p:nvSpPr>
        <p:spPr>
          <a:xfrm>
            <a:off x="1811677" y="6409944"/>
            <a:ext cx="8568646" cy="438016"/>
          </a:xfrm>
        </p:spPr>
        <p:txBody>
          <a:bodyPr>
            <a:normAutofit fontScale="85000" lnSpcReduction="10000"/>
          </a:bodyPr>
          <a:lstStyle/>
          <a:p>
            <a:r>
              <a:rPr lang="pt-BR" b="1" dirty="0"/>
              <a:t>Apresentação interna GT Paritário que debate propostas para o problema dos Planos de Equacionamento dos PPSP-S. Proibida divulgação. </a:t>
            </a:r>
          </a:p>
        </p:txBody>
      </p:sp>
      <p:sp>
        <p:nvSpPr>
          <p:cNvPr id="4" name="CaixaDeTexto 3">
            <a:extLst>
              <a:ext uri="{FF2B5EF4-FFF2-40B4-BE49-F238E27FC236}">
                <a16:creationId xmlns:a16="http://schemas.microsoft.com/office/drawing/2014/main" id="{61E82FB7-A60C-DA44-7C66-CFF06EAE1C5D}"/>
              </a:ext>
            </a:extLst>
          </p:cNvPr>
          <p:cNvSpPr txBox="1"/>
          <p:nvPr/>
        </p:nvSpPr>
        <p:spPr>
          <a:xfrm>
            <a:off x="932330" y="1712259"/>
            <a:ext cx="10058400" cy="4383251"/>
          </a:xfrm>
          <a:prstGeom prst="rect">
            <a:avLst/>
          </a:prstGeom>
          <a:noFill/>
        </p:spPr>
        <p:txBody>
          <a:bodyPr wrap="square" rtlCol="0">
            <a:spAutoFit/>
          </a:bodyPr>
          <a:lstStyle/>
          <a:p>
            <a:pPr algn="just">
              <a:lnSpc>
                <a:spcPts val="2160"/>
              </a:lnSpc>
              <a:spcAft>
                <a:spcPts val="1800"/>
              </a:spcAft>
            </a:pPr>
            <a:r>
              <a:rPr lang="pt-BR" b="1" dirty="0">
                <a:latin typeface="Arial" panose="020B0604020202020204" pitchFamily="34" charset="0"/>
                <a:cs typeface="Arial" panose="020B0604020202020204" pitchFamily="34" charset="0"/>
              </a:rPr>
              <a:t>Premissa 1:</a:t>
            </a:r>
            <a:r>
              <a:rPr lang="pt-BR" dirty="0">
                <a:latin typeface="Arial" panose="020B0604020202020204" pitchFamily="34" charset="0"/>
                <a:cs typeface="Arial" panose="020B0604020202020204" pitchFamily="34" charset="0"/>
              </a:rPr>
              <a:t> Responsabilidade Futura Paritária</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Manter a responsabilidade paritária entre participantes e assistidos, de um lado e de patrocinadoras, do outro, com relação às contribuições normais dos participantes ativos, caso existam, e com relação à cobertura de eventuais insuficiências de recursos que possam existir no Fundo de Cobertura Riscos a ser criado para sustentar o risco de longevidade dos assistidos. </a:t>
            </a:r>
          </a:p>
          <a:p>
            <a:pPr algn="just">
              <a:lnSpc>
                <a:spcPts val="2160"/>
              </a:lnSpc>
              <a:spcAft>
                <a:spcPts val="1800"/>
              </a:spcAft>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A responsabilidade paritária se faz essencial para dar atratividade para migração dos participantes e assistidos.</a:t>
            </a:r>
          </a:p>
          <a:p>
            <a:pPr algn="just">
              <a:lnSpc>
                <a:spcPts val="2160"/>
              </a:lnSpc>
              <a:spcAft>
                <a:spcPts val="1800"/>
              </a:spcAft>
            </a:pPr>
            <a:r>
              <a:rPr lang="pt-BR" kern="100" dirty="0" err="1">
                <a:solidFill>
                  <a:srgbClr val="C00000"/>
                </a:solidFill>
                <a:latin typeface="Arial" panose="020B0604020202020204" pitchFamily="34" charset="0"/>
                <a:ea typeface="Calibri" panose="020F0502020204030204" pitchFamily="34" charset="0"/>
                <a:cs typeface="Times New Roman" panose="02020603050405020304" pitchFamily="18" charset="0"/>
              </a:rPr>
              <a:t>Obs</a:t>
            </a:r>
            <a:r>
              <a:rPr lang="pt-BR" kern="100" dirty="0">
                <a:solidFill>
                  <a:srgbClr val="C00000"/>
                </a:solidFill>
                <a:latin typeface="Arial" panose="020B0604020202020204" pitchFamily="34" charset="0"/>
                <a:ea typeface="Calibri" panose="020F0502020204030204" pitchFamily="34" charset="0"/>
                <a:cs typeface="Times New Roman" panose="02020603050405020304" pitchFamily="18" charset="0"/>
              </a:rPr>
              <a:t>: Petrobras ficou de avaliar a possibilidade. Em princípio a Petrobras informou que não teria mais qualquer responsabilidade futura no novo plano, mas as conversas ainda estão sendo feitas. Já ficou claro que, caso haja aceitação dessa premissa, haverá redução na oferta de aporte nas contas individuais.</a:t>
            </a:r>
            <a:endParaRPr lang="pt-BR" sz="18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2160"/>
              </a:lnSpc>
              <a:spcAft>
                <a:spcPts val="1800"/>
              </a:spcAft>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715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B8277D-9932-71A1-8F17-F59032B60DA0}"/>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5BEF663C-7C6C-C28D-5F5A-8CBEC1C14E96}"/>
              </a:ext>
            </a:extLst>
          </p:cNvPr>
          <p:cNvSpPr>
            <a:spLocks noGrp="1"/>
          </p:cNvSpPr>
          <p:nvPr>
            <p:ph type="title"/>
          </p:nvPr>
        </p:nvSpPr>
        <p:spPr/>
        <p:txBody>
          <a:bodyPr/>
          <a:lstStyle/>
          <a:p>
            <a:r>
              <a:rPr lang="pt-BR" dirty="0">
                <a:solidFill>
                  <a:srgbClr val="C00000"/>
                </a:solidFill>
              </a:rPr>
              <a:t>Novo Modelo Previdenciário</a:t>
            </a:r>
          </a:p>
        </p:txBody>
      </p:sp>
      <p:sp>
        <p:nvSpPr>
          <p:cNvPr id="3" name="Espaço Reservado para Conteúdo 2">
            <a:extLst>
              <a:ext uri="{FF2B5EF4-FFF2-40B4-BE49-F238E27FC236}">
                <a16:creationId xmlns:a16="http://schemas.microsoft.com/office/drawing/2014/main" id="{F23EDFF9-402C-FBD9-2776-E17EBB79A692}"/>
              </a:ext>
            </a:extLst>
          </p:cNvPr>
          <p:cNvSpPr>
            <a:spLocks noGrp="1"/>
          </p:cNvSpPr>
          <p:nvPr>
            <p:ph sz="quarter" idx="10"/>
          </p:nvPr>
        </p:nvSpPr>
        <p:spPr>
          <a:xfrm>
            <a:off x="1811677" y="6409944"/>
            <a:ext cx="8568646" cy="438016"/>
          </a:xfrm>
        </p:spPr>
        <p:txBody>
          <a:bodyPr>
            <a:normAutofit fontScale="85000" lnSpcReduction="10000"/>
          </a:bodyPr>
          <a:lstStyle/>
          <a:p>
            <a:r>
              <a:rPr lang="pt-BR" b="1" dirty="0"/>
              <a:t>Apresentação interna GT Paritário que debate propostas para o problema dos Planos de Equacionamento dos PPSP-S. Proibida divulgação. </a:t>
            </a:r>
          </a:p>
        </p:txBody>
      </p:sp>
      <p:sp>
        <p:nvSpPr>
          <p:cNvPr id="4" name="CaixaDeTexto 3">
            <a:extLst>
              <a:ext uri="{FF2B5EF4-FFF2-40B4-BE49-F238E27FC236}">
                <a16:creationId xmlns:a16="http://schemas.microsoft.com/office/drawing/2014/main" id="{CFB3D5EA-3D7F-74AD-A34C-10700D5BF5C2}"/>
              </a:ext>
            </a:extLst>
          </p:cNvPr>
          <p:cNvSpPr txBox="1"/>
          <p:nvPr/>
        </p:nvSpPr>
        <p:spPr>
          <a:xfrm>
            <a:off x="932330" y="1712259"/>
            <a:ext cx="10058400" cy="3818994"/>
          </a:xfrm>
          <a:prstGeom prst="rect">
            <a:avLst/>
          </a:prstGeom>
          <a:noFill/>
        </p:spPr>
        <p:txBody>
          <a:bodyPr wrap="square" rtlCol="0">
            <a:spAutoFit/>
          </a:bodyPr>
          <a:lstStyle/>
          <a:p>
            <a:pPr algn="just">
              <a:lnSpc>
                <a:spcPts val="2160"/>
              </a:lnSpc>
              <a:spcAft>
                <a:spcPts val="1800"/>
              </a:spcAft>
            </a:pPr>
            <a:r>
              <a:rPr lang="pt-BR" b="1" dirty="0">
                <a:latin typeface="Arial" panose="020B0604020202020204" pitchFamily="34" charset="0"/>
                <a:cs typeface="Arial" panose="020B0604020202020204" pitchFamily="34" charset="0"/>
              </a:rPr>
              <a:t>Premissa 2:</a:t>
            </a:r>
            <a:r>
              <a:rPr lang="pt-BR" dirty="0">
                <a:latin typeface="Arial" panose="020B0604020202020204" pitchFamily="34" charset="0"/>
                <a:cs typeface="Arial" panose="020B0604020202020204" pitchFamily="34" charset="0"/>
              </a:rPr>
              <a:t> Benefício Vitalício</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Garantir que o participante e seus beneficiários receberão benefícios por toda a vida. Mesmo que não haja mais saldo na conta do participante, o benefício deve continuar a ser pago por meio de um Fundo de Risco, a ser constituído, para garantir que o benefício do participante e de seus beneficiários seja sempre vitalício.</a:t>
            </a:r>
          </a:p>
          <a:p>
            <a:pPr algn="just">
              <a:lnSpc>
                <a:spcPts val="2160"/>
              </a:lnSpc>
              <a:spcAft>
                <a:spcPts val="1800"/>
              </a:spcAft>
            </a:pPr>
            <a:endParaRPr lang="pt-BR" kern="100" dirty="0">
              <a:latin typeface="Arial" panose="020B0604020202020204" pitchFamily="34" charset="0"/>
              <a:ea typeface="Calibri" panose="020F0502020204030204" pitchFamily="34" charset="0"/>
              <a:cs typeface="Times New Roman" panose="02020603050405020304" pitchFamily="18" charset="0"/>
            </a:endParaRPr>
          </a:p>
          <a:p>
            <a:pPr algn="just">
              <a:lnSpc>
                <a:spcPts val="2160"/>
              </a:lnSpc>
              <a:spcAft>
                <a:spcPts val="1800"/>
              </a:spcAft>
            </a:pPr>
            <a:r>
              <a:rPr lang="pt-BR" b="1" dirty="0">
                <a:latin typeface="Arial" panose="020B0604020202020204" pitchFamily="34" charset="0"/>
                <a:cs typeface="Arial" panose="020B0604020202020204" pitchFamily="34" charset="0"/>
              </a:rPr>
              <a:t>Premissa 3:</a:t>
            </a:r>
            <a:r>
              <a:rPr lang="pt-BR" dirty="0">
                <a:latin typeface="Arial" panose="020B0604020202020204" pitchFamily="34" charset="0"/>
                <a:cs typeface="Arial" panose="020B0604020202020204" pitchFamily="34" charset="0"/>
              </a:rPr>
              <a:t> Reajuste anual dos benefícios pelo IPCA (ou índice que venha a substituí-lo)</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Garantir a manutenção do poder de compra do benefício atual e vincular o reajuste do benefício ao indexador dos títulos públicos que fazem parte da estratégia de imunização do patrimônio.</a:t>
            </a:r>
          </a:p>
        </p:txBody>
      </p:sp>
    </p:spTree>
    <p:extLst>
      <p:ext uri="{BB962C8B-B14F-4D97-AF65-F5344CB8AC3E}">
        <p14:creationId xmlns:p14="http://schemas.microsoft.com/office/powerpoint/2010/main" val="1508422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1F4B5F-7295-CDEF-16A0-0FB1E95C0BF5}"/>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08BA270B-A3CC-5E72-7CEA-65D98E752256}"/>
              </a:ext>
            </a:extLst>
          </p:cNvPr>
          <p:cNvSpPr>
            <a:spLocks noGrp="1"/>
          </p:cNvSpPr>
          <p:nvPr>
            <p:ph type="title"/>
          </p:nvPr>
        </p:nvSpPr>
        <p:spPr/>
        <p:txBody>
          <a:bodyPr/>
          <a:lstStyle/>
          <a:p>
            <a:r>
              <a:rPr lang="pt-BR" dirty="0">
                <a:solidFill>
                  <a:srgbClr val="C00000"/>
                </a:solidFill>
              </a:rPr>
              <a:t>Novo Modelo Previdenciário</a:t>
            </a:r>
          </a:p>
        </p:txBody>
      </p:sp>
      <p:sp>
        <p:nvSpPr>
          <p:cNvPr id="3" name="Espaço Reservado para Conteúdo 2">
            <a:extLst>
              <a:ext uri="{FF2B5EF4-FFF2-40B4-BE49-F238E27FC236}">
                <a16:creationId xmlns:a16="http://schemas.microsoft.com/office/drawing/2014/main" id="{6CD7ED01-8BF8-5F53-01D7-1BFE7B415665}"/>
              </a:ext>
            </a:extLst>
          </p:cNvPr>
          <p:cNvSpPr>
            <a:spLocks noGrp="1"/>
          </p:cNvSpPr>
          <p:nvPr>
            <p:ph sz="quarter" idx="10"/>
          </p:nvPr>
        </p:nvSpPr>
        <p:spPr>
          <a:xfrm>
            <a:off x="1811677" y="6409944"/>
            <a:ext cx="8568646" cy="438016"/>
          </a:xfrm>
        </p:spPr>
        <p:txBody>
          <a:bodyPr>
            <a:normAutofit fontScale="85000" lnSpcReduction="10000"/>
          </a:bodyPr>
          <a:lstStyle/>
          <a:p>
            <a:r>
              <a:rPr lang="pt-BR" b="1" dirty="0"/>
              <a:t>Apresentação interna GT Paritário que debate propostas para o problema dos Planos de Equacionamento dos PPSP-S. Proibida divulgação. </a:t>
            </a:r>
          </a:p>
        </p:txBody>
      </p:sp>
      <p:sp>
        <p:nvSpPr>
          <p:cNvPr id="4" name="CaixaDeTexto 3">
            <a:extLst>
              <a:ext uri="{FF2B5EF4-FFF2-40B4-BE49-F238E27FC236}">
                <a16:creationId xmlns:a16="http://schemas.microsoft.com/office/drawing/2014/main" id="{2250A87E-0232-392E-C15D-564FB5DCB0F7}"/>
              </a:ext>
            </a:extLst>
          </p:cNvPr>
          <p:cNvSpPr txBox="1"/>
          <p:nvPr/>
        </p:nvSpPr>
        <p:spPr>
          <a:xfrm>
            <a:off x="932330" y="1712259"/>
            <a:ext cx="10058400" cy="3254737"/>
          </a:xfrm>
          <a:prstGeom prst="rect">
            <a:avLst/>
          </a:prstGeom>
          <a:noFill/>
        </p:spPr>
        <p:txBody>
          <a:bodyPr wrap="square" rtlCol="0">
            <a:spAutoFit/>
          </a:bodyPr>
          <a:lstStyle/>
          <a:p>
            <a:pPr algn="just">
              <a:lnSpc>
                <a:spcPts val="2160"/>
              </a:lnSpc>
              <a:spcAft>
                <a:spcPts val="1800"/>
              </a:spcAft>
            </a:pPr>
            <a:r>
              <a:rPr lang="pt-BR" b="1" dirty="0">
                <a:latin typeface="Arial" panose="020B0604020202020204" pitchFamily="34" charset="0"/>
                <a:cs typeface="Arial" panose="020B0604020202020204" pitchFamily="34" charset="0"/>
              </a:rPr>
              <a:t>Premissa 4:</a:t>
            </a:r>
            <a:r>
              <a:rPr lang="pt-BR" dirty="0">
                <a:latin typeface="Arial" panose="020B0604020202020204" pitchFamily="34" charset="0"/>
                <a:cs typeface="Arial" panose="020B0604020202020204" pitchFamily="34" charset="0"/>
              </a:rPr>
              <a:t> Reversão de pensão 50+10 sobre o benefício Petros</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Manter o direito dos beneficiários com relação ao patamar de benefícios que já é conhecido nos Planos de Origem e que assegura a subsistência dos pensionistas.</a:t>
            </a:r>
          </a:p>
          <a:p>
            <a:pPr algn="just">
              <a:lnSpc>
                <a:spcPts val="2160"/>
              </a:lnSpc>
              <a:spcAft>
                <a:spcPts val="1800"/>
              </a:spcAft>
            </a:pPr>
            <a:endParaRPr lang="pt-BR" kern="100" dirty="0">
              <a:latin typeface="Arial" panose="020B0604020202020204" pitchFamily="34" charset="0"/>
              <a:ea typeface="Calibri" panose="020F0502020204030204" pitchFamily="34" charset="0"/>
              <a:cs typeface="Times New Roman" panose="02020603050405020304" pitchFamily="18" charset="0"/>
            </a:endParaRPr>
          </a:p>
          <a:p>
            <a:pPr algn="just">
              <a:lnSpc>
                <a:spcPts val="2160"/>
              </a:lnSpc>
              <a:spcAft>
                <a:spcPts val="1800"/>
              </a:spcAft>
            </a:pPr>
            <a:r>
              <a:rPr lang="pt-BR" b="1" dirty="0">
                <a:latin typeface="Arial" panose="020B0604020202020204" pitchFamily="34" charset="0"/>
                <a:cs typeface="Arial" panose="020B0604020202020204" pitchFamily="34" charset="0"/>
              </a:rPr>
              <a:t>Premissa 5: </a:t>
            </a:r>
            <a:r>
              <a:rPr lang="pt-BR" dirty="0">
                <a:latin typeface="Arial" panose="020B0604020202020204" pitchFamily="34" charset="0"/>
                <a:cs typeface="Arial" panose="020B0604020202020204" pitchFamily="34" charset="0"/>
              </a:rPr>
              <a:t>Pecúlio por Morte equivalente a 10 benefícios Petros</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Garantir um recurso aos beneficiários no momento do falecimento do participante, para cobertura de despesas extraordinárias até que seja iniciado o pagamento da Pensão por Morte. </a:t>
            </a:r>
          </a:p>
        </p:txBody>
      </p:sp>
    </p:spTree>
    <p:extLst>
      <p:ext uri="{BB962C8B-B14F-4D97-AF65-F5344CB8AC3E}">
        <p14:creationId xmlns:p14="http://schemas.microsoft.com/office/powerpoint/2010/main" val="2490878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E1CA39-C85D-0EA8-E359-F2BC688804D1}"/>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3D0289E3-A902-B030-E8FD-66C4BFE4EFDF}"/>
              </a:ext>
            </a:extLst>
          </p:cNvPr>
          <p:cNvSpPr>
            <a:spLocks noGrp="1"/>
          </p:cNvSpPr>
          <p:nvPr>
            <p:ph type="title"/>
          </p:nvPr>
        </p:nvSpPr>
        <p:spPr/>
        <p:txBody>
          <a:bodyPr/>
          <a:lstStyle/>
          <a:p>
            <a:r>
              <a:rPr lang="pt-BR" dirty="0">
                <a:solidFill>
                  <a:srgbClr val="C00000"/>
                </a:solidFill>
              </a:rPr>
              <a:t>Novo Modelo Previdenciário</a:t>
            </a:r>
          </a:p>
        </p:txBody>
      </p:sp>
      <p:sp>
        <p:nvSpPr>
          <p:cNvPr id="3" name="Espaço Reservado para Conteúdo 2">
            <a:extLst>
              <a:ext uri="{FF2B5EF4-FFF2-40B4-BE49-F238E27FC236}">
                <a16:creationId xmlns:a16="http://schemas.microsoft.com/office/drawing/2014/main" id="{E994D722-163F-AB89-5FDB-5A0B63F8AA8A}"/>
              </a:ext>
            </a:extLst>
          </p:cNvPr>
          <p:cNvSpPr>
            <a:spLocks noGrp="1"/>
          </p:cNvSpPr>
          <p:nvPr>
            <p:ph sz="quarter" idx="10"/>
          </p:nvPr>
        </p:nvSpPr>
        <p:spPr>
          <a:xfrm>
            <a:off x="1811677" y="6409944"/>
            <a:ext cx="8568646" cy="438016"/>
          </a:xfrm>
        </p:spPr>
        <p:txBody>
          <a:bodyPr>
            <a:normAutofit fontScale="85000" lnSpcReduction="10000"/>
          </a:bodyPr>
          <a:lstStyle/>
          <a:p>
            <a:r>
              <a:rPr lang="pt-BR" b="1" dirty="0"/>
              <a:t>Apresentação interna GT Paritário que debate propostas para o problema dos Planos de Equacionamento dos PPSP-S. Proibida divulgação. </a:t>
            </a:r>
          </a:p>
        </p:txBody>
      </p:sp>
      <p:sp>
        <p:nvSpPr>
          <p:cNvPr id="4" name="CaixaDeTexto 3">
            <a:extLst>
              <a:ext uri="{FF2B5EF4-FFF2-40B4-BE49-F238E27FC236}">
                <a16:creationId xmlns:a16="http://schemas.microsoft.com/office/drawing/2014/main" id="{E7FDCBA7-7F65-6944-8C97-78501C7E5A0D}"/>
              </a:ext>
            </a:extLst>
          </p:cNvPr>
          <p:cNvSpPr txBox="1"/>
          <p:nvPr/>
        </p:nvSpPr>
        <p:spPr>
          <a:xfrm>
            <a:off x="932330" y="1712259"/>
            <a:ext cx="10058400" cy="4383251"/>
          </a:xfrm>
          <a:prstGeom prst="rect">
            <a:avLst/>
          </a:prstGeom>
          <a:noFill/>
        </p:spPr>
        <p:txBody>
          <a:bodyPr wrap="square" rtlCol="0">
            <a:spAutoFit/>
          </a:bodyPr>
          <a:lstStyle/>
          <a:p>
            <a:pPr algn="just">
              <a:lnSpc>
                <a:spcPts val="2160"/>
              </a:lnSpc>
              <a:spcAft>
                <a:spcPts val="1800"/>
              </a:spcAft>
            </a:pPr>
            <a:r>
              <a:rPr lang="pt-BR" b="1" dirty="0">
                <a:latin typeface="Arial" panose="020B0604020202020204" pitchFamily="34" charset="0"/>
                <a:cs typeface="Arial" panose="020B0604020202020204" pitchFamily="34" charset="0"/>
              </a:rPr>
              <a:t>Premissa 6:</a:t>
            </a:r>
            <a:r>
              <a:rPr lang="pt-BR" dirty="0">
                <a:latin typeface="Arial" panose="020B0604020202020204" pitchFamily="34" charset="0"/>
                <a:cs typeface="Arial" panose="020B0604020202020204" pitchFamily="34" charset="0"/>
              </a:rPr>
              <a:t> Fundo de Cobertura de Riscos </a:t>
            </a:r>
          </a:p>
          <a:p>
            <a:pPr algn="just">
              <a:lnSpc>
                <a:spcPts val="2160"/>
              </a:lnSpc>
              <a:spcAft>
                <a:spcPts val="1800"/>
              </a:spcAft>
            </a:pPr>
            <a:r>
              <a:rPr lang="pt-BR" b="1" dirty="0">
                <a:latin typeface="Arial" panose="020B0604020202020204" pitchFamily="34" charset="0"/>
                <a:cs typeface="Arial" panose="020B0604020202020204" pitchFamily="34" charset="0"/>
              </a:rPr>
              <a:t>Justificativa:</a:t>
            </a:r>
            <a:r>
              <a:rPr lang="pt-BR" dirty="0">
                <a:latin typeface="Arial" panose="020B0604020202020204" pitchFamily="34" charset="0"/>
                <a:cs typeface="Arial" panose="020B0604020202020204" pitchFamily="34" charset="0"/>
              </a:rPr>
              <a: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Fundo constituído para cobertura de risco de mercado (rentabilidade), de risco de longevidade (sobrevivência) e para cobertura de benefícios de risco, caso necessário.</a:t>
            </a:r>
          </a:p>
          <a:p>
            <a:pPr algn="just">
              <a:lnSpc>
                <a:spcPts val="2160"/>
              </a:lnSpc>
              <a:spcAft>
                <a:spcPts val="1800"/>
              </a:spcAft>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Este Fundo deve ser constituído com recursos da patrocinadora, dos participantes e dos assistidos, mas também pode receber recursos de reversão de contingências judiciais, de eventuais ganhos futuros em determinadas ações judiciais e por eventuais sobras de recursos nas contas individuais quando do falecimento de participantes/beneficiários (parte ou o todo, a ser definido).</a:t>
            </a:r>
          </a:p>
          <a:p>
            <a:pPr algn="just">
              <a:lnSpc>
                <a:spcPts val="2160"/>
              </a:lnSpc>
              <a:spcAft>
                <a:spcPts val="1800"/>
              </a:spcAft>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Além disso, o Fundo pode ser beneficiado por rentabilidades acima da meta atuarial, provenientes da política de imunização do patrimônio.</a:t>
            </a:r>
          </a:p>
          <a:p>
            <a:pPr algn="just">
              <a:lnSpc>
                <a:spcPts val="2160"/>
              </a:lnSpc>
              <a:spcAft>
                <a:spcPts val="1800"/>
              </a:spcAft>
            </a:pPr>
            <a:r>
              <a:rPr lang="pt-BR" kern="100" dirty="0">
                <a:latin typeface="Arial" panose="020B0604020202020204" pitchFamily="34" charset="0"/>
                <a:ea typeface="Calibri" panose="020F0502020204030204" pitchFamily="34" charset="0"/>
                <a:cs typeface="Times New Roman" panose="02020603050405020304" pitchFamily="18" charset="0"/>
              </a:rPr>
              <a:t>O Fundo de Cobertura de Riscos passará por avaliações atuariais anuais e eventuais insuficiências futuras devem ser compartilhadas paritariamente (Premissa 1).</a:t>
            </a: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6482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ADBF51-5BCE-7908-24AA-1CFBFE49CA7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8744F8A8-54DE-EC14-25D4-3E93886B1211}"/>
              </a:ext>
            </a:extLst>
          </p:cNvPr>
          <p:cNvSpPr>
            <a:spLocks noGrp="1"/>
          </p:cNvSpPr>
          <p:nvPr>
            <p:ph type="title"/>
          </p:nvPr>
        </p:nvSpPr>
        <p:spPr/>
        <p:txBody>
          <a:bodyPr/>
          <a:lstStyle/>
          <a:p>
            <a:r>
              <a:rPr lang="pt-BR" dirty="0">
                <a:solidFill>
                  <a:srgbClr val="C00000"/>
                </a:solidFill>
              </a:rPr>
              <a:t>Novo Modelo Previdenciário</a:t>
            </a:r>
          </a:p>
        </p:txBody>
      </p:sp>
      <p:sp>
        <p:nvSpPr>
          <p:cNvPr id="3" name="Espaço Reservado para Conteúdo 2">
            <a:extLst>
              <a:ext uri="{FF2B5EF4-FFF2-40B4-BE49-F238E27FC236}">
                <a16:creationId xmlns:a16="http://schemas.microsoft.com/office/drawing/2014/main" id="{8CC9C1D4-A123-B30E-A967-473D581A531C}"/>
              </a:ext>
            </a:extLst>
          </p:cNvPr>
          <p:cNvSpPr>
            <a:spLocks noGrp="1"/>
          </p:cNvSpPr>
          <p:nvPr>
            <p:ph sz="quarter" idx="10"/>
          </p:nvPr>
        </p:nvSpPr>
        <p:spPr>
          <a:xfrm>
            <a:off x="1811677" y="6409944"/>
            <a:ext cx="8568646" cy="438016"/>
          </a:xfrm>
        </p:spPr>
        <p:txBody>
          <a:bodyPr>
            <a:normAutofit fontScale="85000" lnSpcReduction="10000"/>
          </a:bodyPr>
          <a:lstStyle/>
          <a:p>
            <a:r>
              <a:rPr lang="pt-BR" b="1" dirty="0"/>
              <a:t>Apresentação interna GT Paritário que debate propostas para o problema dos Planos de Equacionamento dos PPSP-S. Proibida divulgação. </a:t>
            </a:r>
          </a:p>
        </p:txBody>
      </p:sp>
      <p:sp>
        <p:nvSpPr>
          <p:cNvPr id="4" name="CaixaDeTexto 3">
            <a:extLst>
              <a:ext uri="{FF2B5EF4-FFF2-40B4-BE49-F238E27FC236}">
                <a16:creationId xmlns:a16="http://schemas.microsoft.com/office/drawing/2014/main" id="{866BAD84-D610-A5E6-31CC-3A6F4FEAED5E}"/>
              </a:ext>
            </a:extLst>
          </p:cNvPr>
          <p:cNvSpPr txBox="1"/>
          <p:nvPr/>
        </p:nvSpPr>
        <p:spPr>
          <a:xfrm>
            <a:off x="932330" y="1712259"/>
            <a:ext cx="10058400" cy="4280659"/>
          </a:xfrm>
          <a:prstGeom prst="rect">
            <a:avLst/>
          </a:prstGeom>
          <a:noFill/>
        </p:spPr>
        <p:txBody>
          <a:bodyPr wrap="square" rtlCol="0">
            <a:spAutoFit/>
          </a:bodyPr>
          <a:lstStyle/>
          <a:p>
            <a:pPr algn="just">
              <a:lnSpc>
                <a:spcPts val="2160"/>
              </a:lnSpc>
              <a:spcAft>
                <a:spcPts val="1800"/>
              </a:spcAft>
            </a:pPr>
            <a:r>
              <a:rPr lang="pt-BR" b="1" dirty="0">
                <a:latin typeface="Arial" panose="020B0604020202020204" pitchFamily="34" charset="0"/>
                <a:cs typeface="Arial" panose="020B0604020202020204" pitchFamily="34" charset="0"/>
              </a:rPr>
              <a:t>Premissa 7:</a:t>
            </a:r>
            <a:r>
              <a:rPr lang="pt-BR" dirty="0">
                <a:latin typeface="Arial" panose="020B0604020202020204" pitchFamily="34" charset="0"/>
                <a:cs typeface="Arial" panose="020B0604020202020204" pitchFamily="34" charset="0"/>
              </a:rPr>
              <a:t> Participantes Ativos, </a:t>
            </a:r>
            <a:r>
              <a:rPr lang="pt-BR" dirty="0" err="1">
                <a:latin typeface="Arial" panose="020B0604020202020204" pitchFamily="34" charset="0"/>
                <a:cs typeface="Arial" panose="020B0604020202020204" pitchFamily="34" charset="0"/>
              </a:rPr>
              <a:t>Autopatrocinados</a:t>
            </a:r>
            <a:r>
              <a:rPr lang="pt-BR" dirty="0">
                <a:latin typeface="Arial" panose="020B0604020202020204" pitchFamily="34" charset="0"/>
                <a:cs typeface="Arial" panose="020B0604020202020204" pitchFamily="34" charset="0"/>
              </a:rPr>
              <a:t>, Remidos e em BPO migram na condição de saldados, não havendo contribuição obrigatória no novo Plano. Os participantes ativos que migrarem, poderão, também, solicitar inscrição no Plano Petros-2.</a:t>
            </a:r>
          </a:p>
          <a:p>
            <a:pPr algn="just">
              <a:lnSpc>
                <a:spcPts val="2160"/>
              </a:lnSpc>
              <a:spcAft>
                <a:spcPts val="1800"/>
              </a:spcAft>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Justificativa: Considerando apenas a patrocinadora Petrobras, o quantitativo de participantes ativos é o seguinte:</a:t>
            </a:r>
          </a:p>
          <a:p>
            <a:pPr algn="just">
              <a:lnSpc>
                <a:spcPts val="2160"/>
              </a:lnSpc>
              <a:spcAft>
                <a:spcPts val="1800"/>
              </a:spcAft>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ts val="2160"/>
              </a:lnSpc>
              <a:spcAft>
                <a:spcPts val="1800"/>
              </a:spcAft>
            </a:pPr>
            <a:endParaRPr lang="pt-BR" kern="100" dirty="0">
              <a:latin typeface="Arial" panose="020B0604020202020204" pitchFamily="34" charset="0"/>
              <a:ea typeface="Calibri" panose="020F0502020204030204" pitchFamily="34" charset="0"/>
              <a:cs typeface="Times New Roman" panose="02020603050405020304" pitchFamily="18" charset="0"/>
            </a:endParaRPr>
          </a:p>
          <a:p>
            <a:pPr algn="just">
              <a:lnSpc>
                <a:spcPts val="2160"/>
              </a:lnSpc>
              <a:spcAft>
                <a:spcPts val="1800"/>
              </a:spcAft>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ts val="2160"/>
              </a:lnSpc>
              <a:spcAft>
                <a:spcPts val="1800"/>
              </a:spcAft>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ts val="2160"/>
              </a:lnSpc>
              <a:spcAft>
                <a:spcPts val="1800"/>
              </a:spcAft>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6" name="Imagem 5">
            <a:extLst>
              <a:ext uri="{FF2B5EF4-FFF2-40B4-BE49-F238E27FC236}">
                <a16:creationId xmlns:a16="http://schemas.microsoft.com/office/drawing/2014/main" id="{DA63065A-D58E-6DBA-EECA-3C70033C03FA}"/>
              </a:ext>
            </a:extLst>
          </p:cNvPr>
          <p:cNvPicPr>
            <a:picLocks noChangeAspect="1"/>
          </p:cNvPicPr>
          <p:nvPr/>
        </p:nvPicPr>
        <p:blipFill>
          <a:blip r:embed="rId2"/>
          <a:stretch>
            <a:fillRect/>
          </a:stretch>
        </p:blipFill>
        <p:spPr>
          <a:xfrm>
            <a:off x="4540427" y="3888266"/>
            <a:ext cx="2857899" cy="1257475"/>
          </a:xfrm>
          <a:prstGeom prst="rect">
            <a:avLst/>
          </a:prstGeom>
        </p:spPr>
      </p:pic>
      <p:pic>
        <p:nvPicPr>
          <p:cNvPr id="8" name="Imagem 7">
            <a:extLst>
              <a:ext uri="{FF2B5EF4-FFF2-40B4-BE49-F238E27FC236}">
                <a16:creationId xmlns:a16="http://schemas.microsoft.com/office/drawing/2014/main" id="{038B3CE0-AD0D-BA2F-04D7-87E1827E7C32}"/>
              </a:ext>
            </a:extLst>
          </p:cNvPr>
          <p:cNvPicPr>
            <a:picLocks noChangeAspect="1"/>
          </p:cNvPicPr>
          <p:nvPr/>
        </p:nvPicPr>
        <p:blipFill>
          <a:blip r:embed="rId3"/>
          <a:stretch>
            <a:fillRect/>
          </a:stretch>
        </p:blipFill>
        <p:spPr>
          <a:xfrm>
            <a:off x="1286633" y="3888266"/>
            <a:ext cx="2934109" cy="1190791"/>
          </a:xfrm>
          <a:prstGeom prst="rect">
            <a:avLst/>
          </a:prstGeom>
        </p:spPr>
      </p:pic>
      <p:pic>
        <p:nvPicPr>
          <p:cNvPr id="10" name="Imagem 9">
            <a:extLst>
              <a:ext uri="{FF2B5EF4-FFF2-40B4-BE49-F238E27FC236}">
                <a16:creationId xmlns:a16="http://schemas.microsoft.com/office/drawing/2014/main" id="{31DAB217-B109-C2B1-9A94-F132A446C2E1}"/>
              </a:ext>
            </a:extLst>
          </p:cNvPr>
          <p:cNvPicPr>
            <a:picLocks noChangeAspect="1"/>
          </p:cNvPicPr>
          <p:nvPr/>
        </p:nvPicPr>
        <p:blipFill>
          <a:blip r:embed="rId4"/>
          <a:stretch>
            <a:fillRect/>
          </a:stretch>
        </p:blipFill>
        <p:spPr>
          <a:xfrm>
            <a:off x="7554708" y="3831108"/>
            <a:ext cx="2924583" cy="1247949"/>
          </a:xfrm>
          <a:prstGeom prst="rect">
            <a:avLst/>
          </a:prstGeom>
        </p:spPr>
      </p:pic>
    </p:spTree>
    <p:extLst>
      <p:ext uri="{BB962C8B-B14F-4D97-AF65-F5344CB8AC3E}">
        <p14:creationId xmlns:p14="http://schemas.microsoft.com/office/powerpoint/2010/main" val="3494649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ADBF51-5BCE-7908-24AA-1CFBFE49CA7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8744F8A8-54DE-EC14-25D4-3E93886B1211}"/>
              </a:ext>
            </a:extLst>
          </p:cNvPr>
          <p:cNvSpPr>
            <a:spLocks noGrp="1"/>
          </p:cNvSpPr>
          <p:nvPr>
            <p:ph type="title"/>
          </p:nvPr>
        </p:nvSpPr>
        <p:spPr/>
        <p:txBody>
          <a:bodyPr/>
          <a:lstStyle/>
          <a:p>
            <a:r>
              <a:rPr lang="pt-BR" dirty="0">
                <a:solidFill>
                  <a:srgbClr val="C00000"/>
                </a:solidFill>
              </a:rPr>
              <a:t>Novo Modelo Previdenciário</a:t>
            </a:r>
          </a:p>
        </p:txBody>
      </p:sp>
      <p:sp>
        <p:nvSpPr>
          <p:cNvPr id="3" name="Espaço Reservado para Conteúdo 2">
            <a:extLst>
              <a:ext uri="{FF2B5EF4-FFF2-40B4-BE49-F238E27FC236}">
                <a16:creationId xmlns:a16="http://schemas.microsoft.com/office/drawing/2014/main" id="{8CC9C1D4-A123-B30E-A967-473D581A531C}"/>
              </a:ext>
            </a:extLst>
          </p:cNvPr>
          <p:cNvSpPr>
            <a:spLocks noGrp="1"/>
          </p:cNvSpPr>
          <p:nvPr>
            <p:ph sz="quarter" idx="10"/>
          </p:nvPr>
        </p:nvSpPr>
        <p:spPr>
          <a:xfrm>
            <a:off x="1811677" y="6409944"/>
            <a:ext cx="8568646" cy="438016"/>
          </a:xfrm>
        </p:spPr>
        <p:txBody>
          <a:bodyPr>
            <a:normAutofit fontScale="85000" lnSpcReduction="10000"/>
          </a:bodyPr>
          <a:lstStyle/>
          <a:p>
            <a:r>
              <a:rPr lang="pt-BR" b="1" dirty="0"/>
              <a:t>Apresentação interna GT Paritário que debate propostas para o problema dos Planos de Equacionamento dos PPSP-S. Proibida divulgação. </a:t>
            </a:r>
          </a:p>
        </p:txBody>
      </p:sp>
      <p:sp>
        <p:nvSpPr>
          <p:cNvPr id="4" name="CaixaDeTexto 3">
            <a:extLst>
              <a:ext uri="{FF2B5EF4-FFF2-40B4-BE49-F238E27FC236}">
                <a16:creationId xmlns:a16="http://schemas.microsoft.com/office/drawing/2014/main" id="{866BAD84-D610-A5E6-31CC-3A6F4FEAED5E}"/>
              </a:ext>
            </a:extLst>
          </p:cNvPr>
          <p:cNvSpPr txBox="1"/>
          <p:nvPr/>
        </p:nvSpPr>
        <p:spPr>
          <a:xfrm>
            <a:off x="932330" y="1712259"/>
            <a:ext cx="10058400" cy="5716950"/>
          </a:xfrm>
          <a:prstGeom prst="rect">
            <a:avLst/>
          </a:prstGeom>
          <a:noFill/>
        </p:spPr>
        <p:txBody>
          <a:bodyPr wrap="square" rtlCol="0">
            <a:spAutoFit/>
          </a:bodyPr>
          <a:lstStyle/>
          <a:p>
            <a:pPr algn="just">
              <a:lnSpc>
                <a:spcPts val="2160"/>
              </a:lnSpc>
            </a:pPr>
            <a:r>
              <a:rPr lang="pt-BR" b="1" dirty="0">
                <a:latin typeface="Arial" panose="020B0604020202020204" pitchFamily="34" charset="0"/>
                <a:cs typeface="Arial" panose="020B0604020202020204" pitchFamily="34" charset="0"/>
              </a:rPr>
              <a:t>Justificativa (cont...): </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Informações relevantes:</a:t>
            </a:r>
          </a:p>
          <a:p>
            <a:pPr algn="just">
              <a:lnSpc>
                <a:spcPts val="2160"/>
              </a:lnSpc>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1)	na patrocinadora Petrobras, dos 277 ativos não elegíveis, apenas 35 possuem menos do que 50 anos de idade;</a:t>
            </a:r>
          </a:p>
          <a:p>
            <a:pPr algn="just">
              <a:lnSpc>
                <a:spcPts val="2160"/>
              </a:lnSpc>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2)	na patrocinadora Vibra existem 90 participantes ativos, sendo 82 no PPSP-R e 8 no PPSP-NR;</a:t>
            </a:r>
          </a:p>
          <a:p>
            <a:pPr algn="just">
              <a:lnSpc>
                <a:spcPts val="2160"/>
              </a:lnSpc>
              <a:spcAft>
                <a:spcPts val="1200"/>
              </a:spcAft>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3)	não tenho o número de participantes ativos da Petros nos Planos </a:t>
            </a:r>
            <a:r>
              <a:rPr lang="pt-BR" sz="1800" kern="100" dirty="0" err="1">
                <a:effectLst/>
                <a:latin typeface="Arial" panose="020B0604020202020204" pitchFamily="34" charset="0"/>
                <a:ea typeface="Calibri" panose="020F0502020204030204" pitchFamily="34" charset="0"/>
                <a:cs typeface="Times New Roman" panose="02020603050405020304" pitchFamily="18" charset="0"/>
              </a:rPr>
              <a:t>BDs</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 mas é certo de que podemos contar nos dedos.</a:t>
            </a:r>
          </a:p>
          <a:p>
            <a:pPr algn="just">
              <a:lnSpc>
                <a:spcPts val="2160"/>
              </a:lnSpc>
              <a:spcAft>
                <a:spcPts val="1200"/>
              </a:spcAft>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Existem também nos </a:t>
            </a:r>
            <a:r>
              <a:rPr lang="pt-BR" sz="1800" kern="100" dirty="0" err="1">
                <a:effectLst/>
                <a:latin typeface="Arial" panose="020B0604020202020204" pitchFamily="34" charset="0"/>
                <a:ea typeface="Calibri" panose="020F0502020204030204" pitchFamily="34" charset="0"/>
                <a:cs typeface="Times New Roman" panose="02020603050405020304" pitchFamily="18" charset="0"/>
              </a:rPr>
              <a:t>PPSPs</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 participantes optantes pelo BPO, </a:t>
            </a:r>
            <a:r>
              <a:rPr lang="pt-BR" sz="1800" kern="100" dirty="0" err="1">
                <a:effectLst/>
                <a:latin typeface="Arial" panose="020B0604020202020204" pitchFamily="34" charset="0"/>
                <a:ea typeface="Calibri" panose="020F0502020204030204" pitchFamily="34" charset="0"/>
                <a:cs typeface="Times New Roman" panose="02020603050405020304" pitchFamily="18" charset="0"/>
              </a:rPr>
              <a:t>Autopatrocinados</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 e Remidos, que totalizam 1784 pessoas.</a:t>
            </a:r>
          </a:p>
          <a:p>
            <a:pPr algn="just">
              <a:lnSpc>
                <a:spcPts val="2160"/>
              </a:lnSpc>
              <a:spcAft>
                <a:spcPts val="1200"/>
              </a:spcAft>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Participantes Ativos Elegíveis, optantes pelo BPO e Remidos já possuem suas reservas individuais constituídas. </a:t>
            </a:r>
          </a:p>
          <a:p>
            <a:pPr algn="just">
              <a:lnSpc>
                <a:spcPts val="2160"/>
              </a:lnSpc>
              <a:spcAft>
                <a:spcPts val="1200"/>
              </a:spcAft>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Se eles se invalidarem ou falecerem ainda trabalhando na patrocinadora, terão seus benefícios de invalidez e de pensão por morte de ativo cobertos pelas suas próprias reservas, no novo Plano. Não há necessidade de seguro ou de fundo para cobertura de benefícios de risco para esses participantes.</a:t>
            </a:r>
          </a:p>
          <a:p>
            <a:pPr algn="just">
              <a:lnSpc>
                <a:spcPts val="2160"/>
              </a:lnSpc>
              <a:spcAft>
                <a:spcPts val="1800"/>
              </a:spcAft>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ts val="2160"/>
              </a:lnSpc>
              <a:spcAft>
                <a:spcPts val="1800"/>
              </a:spcAft>
            </a:pPr>
            <a:endParaRPr lang="pt-BR" sz="18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3466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ADBF51-5BCE-7908-24AA-1CFBFE49CA7B}"/>
            </a:ext>
          </a:extLst>
        </p:cNvPr>
        <p:cNvGrpSpPr/>
        <p:nvPr/>
      </p:nvGrpSpPr>
      <p:grpSpPr>
        <a:xfrm>
          <a:off x="0" y="0"/>
          <a:ext cx="0" cy="0"/>
          <a:chOff x="0" y="0"/>
          <a:chExt cx="0" cy="0"/>
        </a:xfrm>
      </p:grpSpPr>
      <p:sp>
        <p:nvSpPr>
          <p:cNvPr id="2" name="Título 1">
            <a:extLst>
              <a:ext uri="{FF2B5EF4-FFF2-40B4-BE49-F238E27FC236}">
                <a16:creationId xmlns:a16="http://schemas.microsoft.com/office/drawing/2014/main" id="{8744F8A8-54DE-EC14-25D4-3E93886B1211}"/>
              </a:ext>
            </a:extLst>
          </p:cNvPr>
          <p:cNvSpPr>
            <a:spLocks noGrp="1"/>
          </p:cNvSpPr>
          <p:nvPr>
            <p:ph type="title"/>
          </p:nvPr>
        </p:nvSpPr>
        <p:spPr/>
        <p:txBody>
          <a:bodyPr/>
          <a:lstStyle/>
          <a:p>
            <a:r>
              <a:rPr lang="pt-BR" dirty="0">
                <a:solidFill>
                  <a:srgbClr val="C00000"/>
                </a:solidFill>
              </a:rPr>
              <a:t>Novo Modelo Previdenciário</a:t>
            </a:r>
          </a:p>
        </p:txBody>
      </p:sp>
      <p:sp>
        <p:nvSpPr>
          <p:cNvPr id="3" name="Espaço Reservado para Conteúdo 2">
            <a:extLst>
              <a:ext uri="{FF2B5EF4-FFF2-40B4-BE49-F238E27FC236}">
                <a16:creationId xmlns:a16="http://schemas.microsoft.com/office/drawing/2014/main" id="{8CC9C1D4-A123-B30E-A967-473D581A531C}"/>
              </a:ext>
            </a:extLst>
          </p:cNvPr>
          <p:cNvSpPr>
            <a:spLocks noGrp="1"/>
          </p:cNvSpPr>
          <p:nvPr>
            <p:ph sz="quarter" idx="10"/>
          </p:nvPr>
        </p:nvSpPr>
        <p:spPr>
          <a:xfrm>
            <a:off x="1811677" y="6409944"/>
            <a:ext cx="8568646" cy="438016"/>
          </a:xfrm>
        </p:spPr>
        <p:txBody>
          <a:bodyPr>
            <a:normAutofit fontScale="85000" lnSpcReduction="10000"/>
          </a:bodyPr>
          <a:lstStyle/>
          <a:p>
            <a:r>
              <a:rPr lang="pt-BR" b="1" dirty="0"/>
              <a:t>Apresentação interna GT Paritário que debate propostas para o problema dos Planos de Equacionamento dos PPSP-S. Proibida divulgação. </a:t>
            </a:r>
          </a:p>
        </p:txBody>
      </p:sp>
      <p:sp>
        <p:nvSpPr>
          <p:cNvPr id="4" name="CaixaDeTexto 3">
            <a:extLst>
              <a:ext uri="{FF2B5EF4-FFF2-40B4-BE49-F238E27FC236}">
                <a16:creationId xmlns:a16="http://schemas.microsoft.com/office/drawing/2014/main" id="{866BAD84-D610-A5E6-31CC-3A6F4FEAED5E}"/>
              </a:ext>
            </a:extLst>
          </p:cNvPr>
          <p:cNvSpPr txBox="1"/>
          <p:nvPr/>
        </p:nvSpPr>
        <p:spPr>
          <a:xfrm>
            <a:off x="932330" y="1424963"/>
            <a:ext cx="10058400" cy="5203989"/>
          </a:xfrm>
          <a:prstGeom prst="rect">
            <a:avLst/>
          </a:prstGeom>
          <a:noFill/>
        </p:spPr>
        <p:txBody>
          <a:bodyPr wrap="square" rtlCol="0">
            <a:spAutoFit/>
          </a:bodyPr>
          <a:lstStyle/>
          <a:p>
            <a:pPr algn="just">
              <a:lnSpc>
                <a:spcPts val="2160"/>
              </a:lnSpc>
            </a:pPr>
            <a:r>
              <a:rPr lang="pt-BR" b="1" dirty="0">
                <a:latin typeface="Arial" panose="020B0604020202020204" pitchFamily="34" charset="0"/>
                <a:cs typeface="Arial" panose="020B0604020202020204" pitchFamily="34" charset="0"/>
              </a:rPr>
              <a:t>Justificativa (cont...): </a:t>
            </a:r>
          </a:p>
          <a:p>
            <a:pPr algn="just">
              <a:lnSpc>
                <a:spcPts val="2160"/>
              </a:lnSpc>
              <a:spcAft>
                <a:spcPts val="1200"/>
              </a:spcAft>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Participantes </a:t>
            </a:r>
            <a:r>
              <a:rPr lang="pt-BR" sz="1800" kern="100" dirty="0" err="1">
                <a:effectLst/>
                <a:latin typeface="Arial" panose="020B0604020202020204" pitchFamily="34" charset="0"/>
                <a:ea typeface="Calibri" panose="020F0502020204030204" pitchFamily="34" charset="0"/>
                <a:cs typeface="Times New Roman" panose="02020603050405020304" pitchFamily="18" charset="0"/>
              </a:rPr>
              <a:t>autopatrocinados</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 já arcam integralmente com as contribuições e poderão fazer aportes em um novo Plano, caso desejem.</a:t>
            </a:r>
          </a:p>
          <a:p>
            <a:pPr algn="just">
              <a:lnSpc>
                <a:spcPts val="2160"/>
              </a:lnSpc>
              <a:spcAft>
                <a:spcPts val="1800"/>
              </a:spcAft>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Dessa forma, a ideia é que todos os ativos (elegíveis, não elegíveis, em BPO, </a:t>
            </a:r>
            <a:r>
              <a:rPr lang="pt-BR" sz="1800" kern="100" dirty="0" err="1">
                <a:effectLst/>
                <a:latin typeface="Arial" panose="020B0604020202020204" pitchFamily="34" charset="0"/>
                <a:ea typeface="Calibri" panose="020F0502020204030204" pitchFamily="34" charset="0"/>
                <a:cs typeface="Times New Roman" panose="02020603050405020304" pitchFamily="18" charset="0"/>
              </a:rPr>
              <a:t>autopatrocinados</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 e em BPD) que desejem a transferência de plano, sejam alocados no novo Plano na condição de participantes saldados (remidos), e, assim, não tenham o compromisso formal de realizar contribuições normais para o novo Plano. Caso desejem aumentar suas reservas, poderiam realizar aportes voluntários e esporádicos (verificar se conseguimos alguma paridade até algum limite contributivo).</a:t>
            </a:r>
          </a:p>
          <a:p>
            <a:pPr algn="just">
              <a:lnSpc>
                <a:spcPts val="2160"/>
              </a:lnSpc>
              <a:spcAft>
                <a:spcPts val="1800"/>
              </a:spcAft>
            </a:pPr>
            <a:r>
              <a:rPr lang="pt-BR" sz="1800" kern="100" dirty="0">
                <a:effectLst/>
                <a:latin typeface="Arial" panose="020B0604020202020204" pitchFamily="34" charset="0"/>
                <a:ea typeface="Calibri" panose="020F0502020204030204" pitchFamily="34" charset="0"/>
                <a:cs typeface="Times New Roman" panose="02020603050405020304" pitchFamily="18" charset="0"/>
              </a:rPr>
              <a:t>Os participantes ativos não elegíveis que desejem a transferência para o novo Plano ficariam com suas reservas saldadas nesse novo Plano, sendo aplicadas pela Petros e corrigidas pela rentabilidade dos investimentos.</a:t>
            </a:r>
          </a:p>
          <a:p>
            <a:pPr algn="just">
              <a:lnSpc>
                <a:spcPts val="2160"/>
              </a:lnSpc>
              <a:spcAft>
                <a:spcPts val="1800"/>
              </a:spcAft>
            </a:pPr>
            <a:r>
              <a:rPr lang="pt-BR" kern="100" dirty="0">
                <a:latin typeface="Arial" panose="020B0604020202020204" pitchFamily="34" charset="0"/>
                <a:ea typeface="Calibri" panose="020F0502020204030204" pitchFamily="34" charset="0"/>
                <a:cs typeface="Times New Roman" panose="02020603050405020304" pitchFamily="18" charset="0"/>
              </a:rPr>
              <a:t>Todos os participantes ativos</a:t>
            </a:r>
            <a:r>
              <a:rPr lang="pt-BR" sz="1800" kern="100" dirty="0">
                <a:effectLst/>
                <a:latin typeface="Arial" panose="020B0604020202020204" pitchFamily="34" charset="0"/>
                <a:ea typeface="Calibri" panose="020F0502020204030204" pitchFamily="34" charset="0"/>
                <a:cs typeface="Times New Roman" panose="02020603050405020304" pitchFamily="18" charset="0"/>
              </a:rPr>
              <a:t> poderiam, facultativamente, fazer suas inscrições no PP-2, a fim de garantir a cobertura de benefícios de risco (invalidez e morte de ativo) e também a possiblidade de fazer contribuições que seriam superiores às permitidas em um novo Plano, com paridade da patrocinadora.</a:t>
            </a:r>
          </a:p>
        </p:txBody>
      </p:sp>
    </p:spTree>
    <p:extLst>
      <p:ext uri="{BB962C8B-B14F-4D97-AF65-F5344CB8AC3E}">
        <p14:creationId xmlns:p14="http://schemas.microsoft.com/office/powerpoint/2010/main" val="1062193100"/>
      </p:ext>
    </p:extLst>
  </p:cSld>
  <p:clrMapOvr>
    <a:masterClrMapping/>
  </p:clrMapOvr>
</p:sld>
</file>

<file path=ppt/theme/theme1.xml><?xml version="1.0" encoding="utf-8"?>
<a:theme xmlns:a="http://schemas.openxmlformats.org/drawingml/2006/main" name="DocBoas-vinda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60957305_TF10001108_Win32" id="{28A79BE7-1959-4F88-894F-C0DF83BEA638}" vid="{43AF368F-97C8-445F-AF65-9C3884FDC69E}"/>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{30C649BF-A80E-4AC3-A669-62CC160C1424}tf10001108_win32</Template>
  <TotalTime>96</TotalTime>
  <Words>2382</Words>
  <Application>Microsoft Office PowerPoint</Application>
  <PresentationFormat>Widescreen</PresentationFormat>
  <Paragraphs>104</Paragraphs>
  <Slides>16</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16</vt:i4>
      </vt:variant>
    </vt:vector>
  </HeadingPairs>
  <TitlesOfParts>
    <vt:vector size="21" baseType="lpstr">
      <vt:lpstr>Arial</vt:lpstr>
      <vt:lpstr>Calibri</vt:lpstr>
      <vt:lpstr>Segoe UI</vt:lpstr>
      <vt:lpstr>Segoe UI Light</vt:lpstr>
      <vt:lpstr>DocBoas-vindas</vt:lpstr>
      <vt:lpstr>Proposta de Novo Modelo Previdenciário</vt:lpstr>
      <vt:lpstr>Novo Modelo Previdenciário</vt:lpstr>
      <vt:lpstr>Novo Modelo Previdenciário</vt:lpstr>
      <vt:lpstr>Novo Modelo Previdenciário</vt:lpstr>
      <vt:lpstr>Novo Modelo Previdenciário</vt:lpstr>
      <vt:lpstr>Novo Modelo Previdenciário</vt:lpstr>
      <vt:lpstr>Novo Modelo Previdenciário</vt:lpstr>
      <vt:lpstr>Novo Modelo Previdenciário</vt:lpstr>
      <vt:lpstr>Novo Modelo Previdenciário</vt:lpstr>
      <vt:lpstr>Novo Modelo Previdenciário</vt:lpstr>
      <vt:lpstr>Novo Modelo Previdenciário</vt:lpstr>
      <vt:lpstr>Novo Modelo Previdenciário</vt:lpstr>
      <vt:lpstr>Novo Modelo Previdenciário</vt:lpstr>
      <vt:lpstr>Novo Modelo Previdenciário</vt:lpstr>
      <vt:lpstr>Novo Modelo Previdenciário</vt:lpstr>
      <vt:lpstr>Novo Modelo Previdenciário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Proposta de Novo Modelo Previdenciário</dc:title>
  <dc:creator>Luiz Felippe Fonseca</dc:creator>
  <cp:keywords/>
  <cp:lastModifiedBy>José Lindolfo Magalhães</cp:lastModifiedBy>
  <cp:revision>11</cp:revision>
  <dcterms:created xsi:type="dcterms:W3CDTF">2024-03-07T18:11:48Z</dcterms:created>
  <dcterms:modified xsi:type="dcterms:W3CDTF">2024-06-19T12:52:22Z</dcterms:modified>
  <cp:version/>
</cp:coreProperties>
</file>